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933E213-3D72-42C2-83E2-AD374A006B6A}"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1935240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933E213-3D72-42C2-83E2-AD374A006B6A}"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399972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933E213-3D72-42C2-83E2-AD374A006B6A}"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257771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933E213-3D72-42C2-83E2-AD374A006B6A}"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227699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33E213-3D72-42C2-83E2-AD374A006B6A}" type="datetimeFigureOut">
              <a:rPr lang="en-IN" smtClean="0"/>
              <a:t>09-01-2017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4167247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933E213-3D72-42C2-83E2-AD374A006B6A}" type="datetimeFigureOut">
              <a:rPr lang="en-IN" smtClean="0"/>
              <a:t>09-01-2017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3102535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933E213-3D72-42C2-83E2-AD374A006B6A}" type="datetimeFigureOut">
              <a:rPr lang="en-IN" smtClean="0"/>
              <a:t>09-01-2017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343337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933E213-3D72-42C2-83E2-AD374A006B6A}" type="datetimeFigureOut">
              <a:rPr lang="en-IN" smtClean="0"/>
              <a:t>09-01-2017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2427991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3E213-3D72-42C2-83E2-AD374A006B6A}" type="datetimeFigureOut">
              <a:rPr lang="en-IN" smtClean="0"/>
              <a:t>09-01-2017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314707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3E213-3D72-42C2-83E2-AD374A006B6A}" type="datetimeFigureOut">
              <a:rPr lang="en-IN" smtClean="0"/>
              <a:t>09-01-2017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1421564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3E213-3D72-42C2-83E2-AD374A006B6A}" type="datetimeFigureOut">
              <a:rPr lang="en-IN" smtClean="0"/>
              <a:t>09-01-2017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4E9479-03E1-4DE0-ABFC-3C523D792BE2}" type="slidenum">
              <a:rPr lang="en-IN" smtClean="0"/>
              <a:t>‹#›</a:t>
            </a:fld>
            <a:endParaRPr lang="en-IN"/>
          </a:p>
        </p:txBody>
      </p:sp>
    </p:spTree>
    <p:extLst>
      <p:ext uri="{BB962C8B-B14F-4D97-AF65-F5344CB8AC3E}">
        <p14:creationId xmlns:p14="http://schemas.microsoft.com/office/powerpoint/2010/main" val="282141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3E213-3D72-42C2-83E2-AD374A006B6A}" type="datetimeFigureOut">
              <a:rPr lang="en-IN" smtClean="0"/>
              <a:t>09-01-2017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4E9479-03E1-4DE0-ABFC-3C523D792BE2}" type="slidenum">
              <a:rPr lang="en-IN" smtClean="0"/>
              <a:t>‹#›</a:t>
            </a:fld>
            <a:endParaRPr lang="en-IN"/>
          </a:p>
        </p:txBody>
      </p:sp>
    </p:spTree>
    <p:extLst>
      <p:ext uri="{BB962C8B-B14F-4D97-AF65-F5344CB8AC3E}">
        <p14:creationId xmlns:p14="http://schemas.microsoft.com/office/powerpoint/2010/main" val="450211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2907754"/>
          </a:xfrm>
        </p:spPr>
        <p:txBody>
          <a:bodyPr>
            <a:noAutofit/>
          </a:bodyPr>
          <a:lstStyle/>
          <a:p>
            <a:r>
              <a:rPr lang="en-US" sz="4800" dirty="0" smtClean="0"/>
              <a:t>THE EFFECT OF AM ON THE GROWTH OF SORGHUM SEEDLING</a:t>
            </a:r>
            <a:endParaRPr lang="en-IN" sz="4800" dirty="0"/>
          </a:p>
        </p:txBody>
      </p:sp>
      <p:sp>
        <p:nvSpPr>
          <p:cNvPr id="3" name="Subtitle 2"/>
          <p:cNvSpPr>
            <a:spLocks noGrp="1"/>
          </p:cNvSpPr>
          <p:nvPr>
            <p:ph type="subTitle" idx="1"/>
          </p:nvPr>
        </p:nvSpPr>
        <p:spPr>
          <a:xfrm>
            <a:off x="1403648" y="3933056"/>
            <a:ext cx="6400800" cy="1752600"/>
          </a:xfrm>
        </p:spPr>
        <p:txBody>
          <a:bodyPr/>
          <a:lstStyle/>
          <a:p>
            <a:r>
              <a:rPr lang="en-US" dirty="0" smtClean="0">
                <a:solidFill>
                  <a:srgbClr val="0070C0"/>
                </a:solidFill>
              </a:rPr>
              <a:t>DR. RANGNATH AHER</a:t>
            </a:r>
          </a:p>
          <a:p>
            <a:r>
              <a:rPr lang="en-US" dirty="0" smtClean="0">
                <a:solidFill>
                  <a:srgbClr val="0070C0"/>
                </a:solidFill>
              </a:rPr>
              <a:t>NEW ARTS, COM AND SCIENCE COLLEGE, PARNER</a:t>
            </a:r>
            <a:endParaRPr lang="en-IN" dirty="0">
              <a:solidFill>
                <a:srgbClr val="0070C0"/>
              </a:solidFill>
            </a:endParaRPr>
          </a:p>
        </p:txBody>
      </p:sp>
    </p:spTree>
    <p:extLst>
      <p:ext uri="{BB962C8B-B14F-4D97-AF65-F5344CB8AC3E}">
        <p14:creationId xmlns:p14="http://schemas.microsoft.com/office/powerpoint/2010/main" val="2005836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551837"/>
            <a:ext cx="7560840" cy="1477328"/>
          </a:xfrm>
          <a:prstGeom prst="rect">
            <a:avLst/>
          </a:prstGeom>
        </p:spPr>
        <p:txBody>
          <a:bodyPr wrap="square">
            <a:spAutoFit/>
          </a:bodyPr>
          <a:lstStyle/>
          <a:p>
            <a:r>
              <a:rPr lang="en-IN" dirty="0" smtClean="0"/>
              <a:t>Number of panicles per plant According to the analysis of variance table </a:t>
            </a:r>
            <a:r>
              <a:rPr lang="en-IN" dirty="0" err="1" smtClean="0"/>
              <a:t>mycorrhiza</a:t>
            </a:r>
            <a:r>
              <a:rPr lang="en-IN" dirty="0" smtClean="0"/>
              <a:t> effect on number of panicles per plant was significant . </a:t>
            </a:r>
          </a:p>
          <a:p>
            <a:endParaRPr lang="en-IN" dirty="0"/>
          </a:p>
          <a:p>
            <a:r>
              <a:rPr lang="en-IN" dirty="0" smtClean="0"/>
              <a:t>According to the analysis of variance table Phosphorus effect on number of panicles per plant was not significant </a:t>
            </a:r>
            <a:endParaRPr lang="en-IN" dirty="0"/>
          </a:p>
        </p:txBody>
      </p:sp>
    </p:spTree>
    <p:extLst>
      <p:ext uri="{BB962C8B-B14F-4D97-AF65-F5344CB8AC3E}">
        <p14:creationId xmlns:p14="http://schemas.microsoft.com/office/powerpoint/2010/main" val="129557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257172"/>
            <a:ext cx="7704856" cy="9264075"/>
          </a:xfrm>
          <a:prstGeom prst="rect">
            <a:avLst/>
          </a:prstGeom>
        </p:spPr>
        <p:txBody>
          <a:bodyPr wrap="square">
            <a:spAutoFit/>
          </a:bodyPr>
          <a:lstStyle/>
          <a:p>
            <a:pPr algn="ctr">
              <a:lnSpc>
                <a:spcPct val="200000"/>
              </a:lnSpc>
              <a:spcAft>
                <a:spcPts val="0"/>
              </a:spcAft>
            </a:pPr>
            <a:endParaRPr lang="en-US" b="1" dirty="0" smtClean="0">
              <a:effectLst/>
              <a:latin typeface="Bookman Old Style"/>
              <a:ea typeface="Times New Roman"/>
              <a:cs typeface="Times New Roman"/>
            </a:endParaRPr>
          </a:p>
          <a:p>
            <a:pPr algn="ctr">
              <a:lnSpc>
                <a:spcPct val="200000"/>
              </a:lnSpc>
              <a:spcAft>
                <a:spcPts val="0"/>
              </a:spcAft>
            </a:pPr>
            <a:endParaRPr lang="en-US" b="1" dirty="0">
              <a:latin typeface="Bookman Old Style"/>
              <a:ea typeface="Times New Roman"/>
              <a:cs typeface="Times New Roman"/>
            </a:endParaRPr>
          </a:p>
          <a:p>
            <a:pPr algn="ctr">
              <a:lnSpc>
                <a:spcPct val="200000"/>
              </a:lnSpc>
              <a:spcAft>
                <a:spcPts val="0"/>
              </a:spcAft>
            </a:pPr>
            <a:endParaRPr lang="en-US" b="1" dirty="0" smtClean="0">
              <a:effectLst/>
              <a:latin typeface="Bookman Old Style"/>
              <a:ea typeface="Times New Roman"/>
              <a:cs typeface="Times New Roman"/>
            </a:endParaRPr>
          </a:p>
          <a:p>
            <a:pPr algn="ctr">
              <a:lnSpc>
                <a:spcPct val="200000"/>
              </a:lnSpc>
              <a:spcAft>
                <a:spcPts val="0"/>
              </a:spcAft>
            </a:pPr>
            <a:endParaRPr lang="en-US" b="1" dirty="0" smtClean="0">
              <a:effectLst/>
              <a:latin typeface="Bookman Old Style"/>
              <a:ea typeface="Times New Roman"/>
              <a:cs typeface="Times New Roman"/>
            </a:endParaRPr>
          </a:p>
          <a:p>
            <a:pPr algn="ctr">
              <a:lnSpc>
                <a:spcPct val="200000"/>
              </a:lnSpc>
              <a:spcAft>
                <a:spcPts val="0"/>
              </a:spcAft>
            </a:pPr>
            <a:r>
              <a:rPr lang="en-US" b="1" dirty="0" smtClean="0">
                <a:effectLst/>
                <a:latin typeface="Bookman Old Style"/>
                <a:ea typeface="Times New Roman"/>
                <a:cs typeface="Times New Roman"/>
              </a:rPr>
              <a:t>CONCLUSION</a:t>
            </a:r>
            <a:endParaRPr lang="en-IN" b="1" dirty="0" smtClean="0">
              <a:effectLst/>
              <a:latin typeface="Bookman Old Style"/>
              <a:ea typeface="Times New Roman"/>
              <a:cs typeface="Times New Roman"/>
            </a:endParaRPr>
          </a:p>
          <a:p>
            <a:pPr marL="342900" lvl="0" indent="-342900" algn="just">
              <a:lnSpc>
                <a:spcPct val="150000"/>
              </a:lnSpc>
              <a:spcAft>
                <a:spcPts val="600"/>
              </a:spcAft>
              <a:buFont typeface="Wingdings"/>
              <a:buChar char=""/>
              <a:tabLst>
                <a:tab pos="228600" algn="l"/>
              </a:tabLst>
            </a:pPr>
            <a:r>
              <a:rPr lang="en-US" dirty="0" smtClean="0">
                <a:solidFill>
                  <a:srgbClr val="000000"/>
                </a:solidFill>
                <a:effectLst/>
                <a:latin typeface="Bookman Old Style"/>
                <a:ea typeface="Times New Roman"/>
                <a:cs typeface="Times New Roman"/>
              </a:rPr>
              <a:t>In the present study, the proportion of AMF spores per 50 g. of soil were recorded it is in between 32.</a:t>
            </a:r>
            <a:endParaRPr lang="en-IN" sz="2000" dirty="0" smtClean="0">
              <a:solidFill>
                <a:srgbClr val="000000"/>
              </a:solidFill>
              <a:effectLst/>
              <a:latin typeface="Bookman Old Style"/>
              <a:ea typeface="Times New Roman"/>
              <a:cs typeface="Times New Roman"/>
            </a:endParaRPr>
          </a:p>
          <a:p>
            <a:pPr algn="just">
              <a:lnSpc>
                <a:spcPct val="150000"/>
              </a:lnSpc>
              <a:spcAft>
                <a:spcPts val="600"/>
              </a:spcAft>
            </a:pPr>
            <a:r>
              <a:rPr lang="en-US" dirty="0" smtClean="0">
                <a:solidFill>
                  <a:srgbClr val="000000"/>
                </a:solidFill>
                <a:effectLst/>
                <a:latin typeface="Bookman Old Style"/>
                <a:ea typeface="Times New Roman"/>
                <a:cs typeface="Times New Roman"/>
              </a:rPr>
              <a:t> Variable </a:t>
            </a:r>
            <a:r>
              <a:rPr lang="en-US" dirty="0" err="1" smtClean="0">
                <a:solidFill>
                  <a:srgbClr val="000000"/>
                </a:solidFill>
                <a:effectLst/>
                <a:latin typeface="Bookman Old Style"/>
                <a:ea typeface="Times New Roman"/>
                <a:cs typeface="Times New Roman"/>
              </a:rPr>
              <a:t>mycorrhizal</a:t>
            </a:r>
            <a:r>
              <a:rPr lang="en-US" dirty="0" smtClean="0">
                <a:solidFill>
                  <a:srgbClr val="000000"/>
                </a:solidFill>
                <a:effectLst/>
                <a:latin typeface="Bookman Old Style"/>
                <a:ea typeface="Times New Roman"/>
                <a:cs typeface="Times New Roman"/>
              </a:rPr>
              <a:t> infection i.e. 70  was recorded. </a:t>
            </a:r>
          </a:p>
          <a:p>
            <a:pPr algn="just">
              <a:lnSpc>
                <a:spcPct val="150000"/>
              </a:lnSpc>
              <a:spcAft>
                <a:spcPts val="600"/>
              </a:spcAft>
            </a:pPr>
            <a:endParaRPr lang="en-IN" sz="2000" dirty="0" smtClean="0">
              <a:solidFill>
                <a:srgbClr val="000000"/>
              </a:solidFill>
              <a:effectLst/>
              <a:latin typeface="Bookman Old Style"/>
              <a:ea typeface="Times New Roman"/>
              <a:cs typeface="Times New Roman"/>
            </a:endParaRPr>
          </a:p>
          <a:p>
            <a:pPr algn="just">
              <a:lnSpc>
                <a:spcPct val="150000"/>
              </a:lnSpc>
              <a:spcAft>
                <a:spcPts val="600"/>
              </a:spcAft>
            </a:pPr>
            <a:r>
              <a:rPr lang="en-US" dirty="0" smtClean="0">
                <a:solidFill>
                  <a:srgbClr val="000000"/>
                </a:solidFill>
                <a:effectLst/>
                <a:latin typeface="Bookman Old Style"/>
                <a:ea typeface="Times New Roman"/>
                <a:cs typeface="Times New Roman"/>
              </a:rPr>
              <a:t> Twelve  types of AMF spores belonging to four genera namely </a:t>
            </a:r>
            <a:r>
              <a:rPr lang="en-US" i="1" dirty="0" err="1" smtClean="0">
                <a:solidFill>
                  <a:srgbClr val="000000"/>
                </a:solidFill>
                <a:effectLst/>
                <a:latin typeface="Bookman Old Style"/>
                <a:ea typeface="Times New Roman"/>
                <a:cs typeface="Times New Roman"/>
              </a:rPr>
              <a:t>Acaulospora</a:t>
            </a:r>
            <a:r>
              <a:rPr lang="en-US" dirty="0" smtClean="0">
                <a:solidFill>
                  <a:srgbClr val="000000"/>
                </a:solidFill>
                <a:effectLst/>
                <a:latin typeface="Bookman Old Style"/>
                <a:ea typeface="Times New Roman"/>
                <a:cs typeface="Times New Roman"/>
              </a:rPr>
              <a:t>, </a:t>
            </a:r>
            <a:r>
              <a:rPr lang="en-US" i="1" dirty="0" err="1" smtClean="0">
                <a:solidFill>
                  <a:srgbClr val="000000"/>
                </a:solidFill>
                <a:effectLst/>
                <a:latin typeface="Bookman Old Style"/>
                <a:ea typeface="Times New Roman"/>
                <a:cs typeface="Times New Roman"/>
              </a:rPr>
              <a:t>Glomus</a:t>
            </a:r>
            <a:r>
              <a:rPr lang="en-US" dirty="0" smtClean="0">
                <a:solidFill>
                  <a:srgbClr val="000000"/>
                </a:solidFill>
                <a:effectLst/>
                <a:latin typeface="Bookman Old Style"/>
                <a:ea typeface="Times New Roman"/>
                <a:cs typeface="Times New Roman"/>
              </a:rPr>
              <a:t>, </a:t>
            </a:r>
            <a:r>
              <a:rPr lang="en-US" i="1" dirty="0" err="1" smtClean="0">
                <a:solidFill>
                  <a:srgbClr val="000000"/>
                </a:solidFill>
                <a:effectLst/>
                <a:latin typeface="Bookman Old Style"/>
                <a:ea typeface="Times New Roman"/>
                <a:cs typeface="Times New Roman"/>
              </a:rPr>
              <a:t>Gigaspora</a:t>
            </a:r>
            <a:r>
              <a:rPr lang="en-US" dirty="0" smtClean="0">
                <a:solidFill>
                  <a:srgbClr val="000000"/>
                </a:solidFill>
                <a:effectLst/>
                <a:latin typeface="Bookman Old Style"/>
                <a:ea typeface="Times New Roman"/>
                <a:cs typeface="Times New Roman"/>
              </a:rPr>
              <a:t> and </a:t>
            </a:r>
            <a:r>
              <a:rPr lang="en-US" i="1" dirty="0" err="1" smtClean="0">
                <a:solidFill>
                  <a:srgbClr val="000000"/>
                </a:solidFill>
                <a:effectLst/>
                <a:latin typeface="Bookman Old Style"/>
                <a:ea typeface="Times New Roman"/>
                <a:cs typeface="Times New Roman"/>
              </a:rPr>
              <a:t>Scutellispora</a:t>
            </a:r>
            <a:r>
              <a:rPr lang="en-US" dirty="0" smtClean="0">
                <a:solidFill>
                  <a:srgbClr val="000000"/>
                </a:solidFill>
                <a:effectLst/>
                <a:latin typeface="Bookman Old Style"/>
                <a:ea typeface="Times New Roman"/>
                <a:cs typeface="Times New Roman"/>
              </a:rPr>
              <a:t> have been identified. </a:t>
            </a:r>
            <a:endParaRPr lang="en-IN" sz="2000" dirty="0" smtClean="0">
              <a:solidFill>
                <a:srgbClr val="000000"/>
              </a:solidFill>
              <a:effectLst/>
              <a:latin typeface="Bookman Old Style"/>
              <a:ea typeface="Times New Roman"/>
              <a:cs typeface="Times New Roman"/>
            </a:endParaRPr>
          </a:p>
          <a:p>
            <a:pPr algn="just">
              <a:lnSpc>
                <a:spcPct val="150000"/>
              </a:lnSpc>
              <a:spcAft>
                <a:spcPts val="600"/>
              </a:spcAft>
            </a:pPr>
            <a:r>
              <a:rPr lang="en-US" dirty="0" smtClean="0">
                <a:solidFill>
                  <a:srgbClr val="000000"/>
                </a:solidFill>
                <a:effectLst/>
                <a:latin typeface="Bookman Old Style"/>
                <a:ea typeface="Times New Roman"/>
                <a:cs typeface="Times New Roman"/>
              </a:rPr>
              <a:t> </a:t>
            </a:r>
            <a:endParaRPr lang="en-IN" sz="2000" dirty="0" smtClean="0">
              <a:solidFill>
                <a:srgbClr val="000000"/>
              </a:solidFill>
              <a:effectLst/>
              <a:latin typeface="Bookman Old Style"/>
              <a:ea typeface="Times New Roman"/>
              <a:cs typeface="Times New Roman"/>
            </a:endParaRPr>
          </a:p>
          <a:p>
            <a:pPr marL="342900" lvl="0" indent="-342900" algn="just">
              <a:lnSpc>
                <a:spcPct val="150000"/>
              </a:lnSpc>
              <a:spcAft>
                <a:spcPts val="600"/>
              </a:spcAft>
              <a:buFont typeface="Wingdings"/>
              <a:buChar char=""/>
              <a:tabLst>
                <a:tab pos="228600" algn="l"/>
              </a:tabLst>
            </a:pPr>
            <a:r>
              <a:rPr lang="en-US" dirty="0" smtClean="0">
                <a:solidFill>
                  <a:srgbClr val="000000"/>
                </a:solidFill>
                <a:effectLst/>
                <a:latin typeface="Bookman Old Style"/>
                <a:ea typeface="Times New Roman"/>
                <a:cs typeface="Times New Roman"/>
              </a:rPr>
              <a:t>Amongst the identified genera,</a:t>
            </a:r>
            <a:r>
              <a:rPr lang="en-US" i="1" dirty="0" smtClean="0">
                <a:solidFill>
                  <a:srgbClr val="000000"/>
                </a:solidFill>
                <a:effectLst/>
                <a:latin typeface="Bookman Old Style"/>
                <a:ea typeface="Times New Roman"/>
                <a:cs typeface="Times New Roman"/>
              </a:rPr>
              <a:t> </a:t>
            </a:r>
            <a:r>
              <a:rPr lang="en-US" i="1" dirty="0" err="1" smtClean="0">
                <a:solidFill>
                  <a:srgbClr val="000000"/>
                </a:solidFill>
                <a:effectLst/>
                <a:latin typeface="Bookman Old Style"/>
                <a:ea typeface="Times New Roman"/>
                <a:cs typeface="Times New Roman"/>
              </a:rPr>
              <a:t>Glomus</a:t>
            </a:r>
            <a:r>
              <a:rPr lang="en-US" dirty="0" smtClean="0">
                <a:solidFill>
                  <a:srgbClr val="000000"/>
                </a:solidFill>
                <a:effectLst/>
                <a:latin typeface="Bookman Old Style"/>
                <a:ea typeface="Times New Roman"/>
                <a:cs typeface="Times New Roman"/>
              </a:rPr>
              <a:t> and </a:t>
            </a:r>
            <a:r>
              <a:rPr lang="en-US" i="1" dirty="0" err="1" smtClean="0">
                <a:solidFill>
                  <a:srgbClr val="000000"/>
                </a:solidFill>
                <a:effectLst/>
                <a:latin typeface="Bookman Old Style"/>
                <a:ea typeface="Times New Roman"/>
                <a:cs typeface="Times New Roman"/>
              </a:rPr>
              <a:t>Scutellispora</a:t>
            </a:r>
            <a:r>
              <a:rPr lang="en-US" dirty="0" smtClean="0">
                <a:solidFill>
                  <a:srgbClr val="000000"/>
                </a:solidFill>
                <a:effectLst/>
                <a:latin typeface="Bookman Old Style"/>
                <a:ea typeface="Times New Roman"/>
                <a:cs typeface="Times New Roman"/>
              </a:rPr>
              <a:t> was the most dominant genus found in </a:t>
            </a:r>
            <a:r>
              <a:rPr lang="en-US" dirty="0" err="1" smtClean="0">
                <a:solidFill>
                  <a:srgbClr val="000000"/>
                </a:solidFill>
                <a:effectLst/>
                <a:latin typeface="Bookman Old Style"/>
                <a:ea typeface="Times New Roman"/>
                <a:cs typeface="Times New Roman"/>
              </a:rPr>
              <a:t>rhizosphere</a:t>
            </a:r>
            <a:r>
              <a:rPr lang="en-US" dirty="0" smtClean="0">
                <a:solidFill>
                  <a:srgbClr val="000000"/>
                </a:solidFill>
                <a:effectLst/>
                <a:latin typeface="Bookman Old Style"/>
                <a:ea typeface="Times New Roman"/>
                <a:cs typeface="Times New Roman"/>
              </a:rPr>
              <a:t> soil. </a:t>
            </a:r>
            <a:endParaRPr lang="en-IN" sz="2000" dirty="0" smtClean="0">
              <a:solidFill>
                <a:srgbClr val="000000"/>
              </a:solidFill>
              <a:effectLst/>
              <a:latin typeface="Bookman Old Style"/>
              <a:ea typeface="Times New Roman"/>
              <a:cs typeface="Times New Roman"/>
            </a:endParaRPr>
          </a:p>
          <a:p>
            <a:pPr algn="just">
              <a:lnSpc>
                <a:spcPct val="150000"/>
              </a:lnSpc>
              <a:spcAft>
                <a:spcPts val="600"/>
              </a:spcAft>
            </a:pPr>
            <a:r>
              <a:rPr lang="en-US" dirty="0" smtClean="0">
                <a:solidFill>
                  <a:srgbClr val="000000"/>
                </a:solidFill>
                <a:effectLst/>
                <a:latin typeface="Bookman Old Style"/>
                <a:ea typeface="Times New Roman"/>
                <a:cs typeface="Times New Roman"/>
              </a:rPr>
              <a:t> </a:t>
            </a:r>
            <a:endParaRPr lang="en-IN" sz="2000" dirty="0" smtClean="0">
              <a:solidFill>
                <a:srgbClr val="000000"/>
              </a:solidFill>
              <a:effectLst/>
              <a:latin typeface="Bookman Old Style"/>
              <a:ea typeface="Times New Roman"/>
              <a:cs typeface="Times New Roman"/>
            </a:endParaRPr>
          </a:p>
          <a:p>
            <a:pPr marL="342900" lvl="0" indent="-342900" algn="just">
              <a:lnSpc>
                <a:spcPct val="150000"/>
              </a:lnSpc>
              <a:spcAft>
                <a:spcPts val="600"/>
              </a:spcAft>
              <a:buFont typeface="Wingdings"/>
              <a:buChar char=""/>
              <a:tabLst>
                <a:tab pos="228600" algn="l"/>
              </a:tabLst>
            </a:pPr>
            <a:r>
              <a:rPr lang="en-US" dirty="0" smtClean="0">
                <a:solidFill>
                  <a:srgbClr val="000000"/>
                </a:solidFill>
                <a:effectLst/>
                <a:latin typeface="Bookman Old Style"/>
                <a:ea typeface="Times New Roman"/>
                <a:cs typeface="Times New Roman"/>
              </a:rPr>
              <a:t>Seedling growth and vigor of various oil seed crops  raised in pots were evaluated after inoculating nursery soil with three culture of VA-</a:t>
            </a:r>
            <a:r>
              <a:rPr lang="en-US" dirty="0" err="1" smtClean="0">
                <a:solidFill>
                  <a:srgbClr val="000000"/>
                </a:solidFill>
                <a:effectLst/>
                <a:latin typeface="Bookman Old Style"/>
                <a:ea typeface="Times New Roman"/>
                <a:cs typeface="Times New Roman"/>
              </a:rPr>
              <a:t>mycorrhizal</a:t>
            </a:r>
            <a:r>
              <a:rPr lang="en-US" dirty="0" smtClean="0">
                <a:solidFill>
                  <a:srgbClr val="000000"/>
                </a:solidFill>
                <a:effectLst/>
                <a:latin typeface="Bookman Old Style"/>
                <a:ea typeface="Times New Roman"/>
                <a:cs typeface="Times New Roman"/>
              </a:rPr>
              <a:t> fungi.  </a:t>
            </a:r>
            <a:endParaRPr lang="en-IN" sz="2000" dirty="0">
              <a:solidFill>
                <a:srgbClr val="000000"/>
              </a:solidFill>
              <a:effectLst/>
              <a:latin typeface="Bookman Old Style"/>
              <a:ea typeface="Times New Roman"/>
              <a:cs typeface="Times New Roman"/>
            </a:endParaRPr>
          </a:p>
        </p:txBody>
      </p:sp>
    </p:spTree>
    <p:extLst>
      <p:ext uri="{BB962C8B-B14F-4D97-AF65-F5344CB8AC3E}">
        <p14:creationId xmlns:p14="http://schemas.microsoft.com/office/powerpoint/2010/main" val="349411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2564904"/>
            <a:ext cx="7560840" cy="3139321"/>
          </a:xfrm>
          <a:prstGeom prst="rect">
            <a:avLst/>
          </a:prstGeom>
        </p:spPr>
        <p:txBody>
          <a:bodyPr wrap="square">
            <a:spAutoFit/>
          </a:bodyPr>
          <a:lstStyle/>
          <a:p>
            <a:pPr algn="just"/>
            <a:r>
              <a:rPr lang="en-IN" dirty="0" err="1" smtClean="0"/>
              <a:t>Alam</a:t>
            </a:r>
            <a:r>
              <a:rPr lang="en-IN" dirty="0" smtClean="0"/>
              <a:t> MM, </a:t>
            </a:r>
            <a:r>
              <a:rPr lang="en-IN" dirty="0" err="1" smtClean="0"/>
              <a:t>Hassanuzzaman</a:t>
            </a:r>
            <a:r>
              <a:rPr lang="en-IN" dirty="0" smtClean="0"/>
              <a:t> M, </a:t>
            </a:r>
            <a:r>
              <a:rPr lang="en-IN" dirty="0" err="1" smtClean="0"/>
              <a:t>Nahar</a:t>
            </a:r>
            <a:r>
              <a:rPr lang="en-IN" dirty="0" smtClean="0"/>
              <a:t> K. 2009. Tiller dynamics of three irrigated rice varieties under varying phosphorus levels. American – Eurasian Journal of Agronomy 2 (2):89-94. (b). </a:t>
            </a:r>
            <a:endParaRPr lang="en-IN" dirty="0"/>
          </a:p>
          <a:p>
            <a:pPr algn="just"/>
            <a:endParaRPr lang="en-IN" dirty="0" smtClean="0"/>
          </a:p>
          <a:p>
            <a:pPr algn="just"/>
            <a:r>
              <a:rPr lang="en-IN" dirty="0" err="1" smtClean="0"/>
              <a:t>Alinajati</a:t>
            </a:r>
            <a:r>
              <a:rPr lang="en-IN" dirty="0" smtClean="0"/>
              <a:t> </a:t>
            </a:r>
            <a:r>
              <a:rPr lang="en-IN" dirty="0" err="1" smtClean="0"/>
              <a:t>Sisie</a:t>
            </a:r>
            <a:r>
              <a:rPr lang="en-IN" dirty="0" smtClean="0"/>
              <a:t> S, </a:t>
            </a:r>
            <a:r>
              <a:rPr lang="en-IN" dirty="0" err="1" smtClean="0"/>
              <a:t>Mirshekari</a:t>
            </a:r>
            <a:r>
              <a:rPr lang="en-IN" dirty="0" smtClean="0"/>
              <a:t> B. 2011. Effect of phosphorus fertilization and seed bio fertilization on harvest index and </a:t>
            </a:r>
            <a:r>
              <a:rPr lang="en-IN" dirty="0" err="1" smtClean="0"/>
              <a:t>phoshorus</a:t>
            </a:r>
            <a:r>
              <a:rPr lang="en-IN" dirty="0" smtClean="0"/>
              <a:t> use efficiency of wheat cultivars. Journal of Food, Agricultural &amp; Environment. vol9 (2):388-397. </a:t>
            </a:r>
          </a:p>
          <a:p>
            <a:pPr algn="just"/>
            <a:endParaRPr lang="en-IN" dirty="0"/>
          </a:p>
          <a:p>
            <a:pPr algn="just"/>
            <a:r>
              <a:rPr lang="en-IN" dirty="0" smtClean="0"/>
              <a:t> Allen, M.F., W. Swenson, J.I. </a:t>
            </a:r>
            <a:r>
              <a:rPr lang="en-IN" dirty="0" err="1" smtClean="0"/>
              <a:t>Querejeta</a:t>
            </a:r>
            <a:r>
              <a:rPr lang="en-IN" dirty="0" smtClean="0"/>
              <a:t>, L.M. </a:t>
            </a:r>
            <a:r>
              <a:rPr lang="en-IN" dirty="0" err="1" smtClean="0"/>
              <a:t>Egerton</a:t>
            </a:r>
            <a:r>
              <a:rPr lang="en-IN" dirty="0" smtClean="0"/>
              <a:t>-Warburton, and K.K. </a:t>
            </a:r>
            <a:r>
              <a:rPr lang="en-IN" dirty="0" err="1" smtClean="0"/>
              <a:t>Treseder</a:t>
            </a:r>
            <a:r>
              <a:rPr lang="en-IN" dirty="0" smtClean="0"/>
              <a:t>. 2003. Ecology of </a:t>
            </a:r>
            <a:r>
              <a:rPr lang="en-IN" dirty="0" err="1" smtClean="0"/>
              <a:t>mycorrhizae</a:t>
            </a:r>
            <a:r>
              <a:rPr lang="en-IN" dirty="0" smtClean="0"/>
              <a:t>: A conceptual framework for complex interactions among plants and fungi. </a:t>
            </a:r>
            <a:r>
              <a:rPr lang="en-IN" dirty="0" err="1" smtClean="0"/>
              <a:t>Annu</a:t>
            </a:r>
            <a:r>
              <a:rPr lang="en-IN" dirty="0" smtClean="0"/>
              <a:t>. Rev. </a:t>
            </a:r>
            <a:r>
              <a:rPr lang="en-IN" dirty="0" err="1" smtClean="0"/>
              <a:t>Phytopathol</a:t>
            </a:r>
            <a:r>
              <a:rPr lang="en-IN" dirty="0" smtClean="0"/>
              <a:t>. 41:271–303. </a:t>
            </a:r>
            <a:endParaRPr lang="en-IN" dirty="0"/>
          </a:p>
        </p:txBody>
      </p:sp>
    </p:spTree>
    <p:extLst>
      <p:ext uri="{BB962C8B-B14F-4D97-AF65-F5344CB8AC3E}">
        <p14:creationId xmlns:p14="http://schemas.microsoft.com/office/powerpoint/2010/main" val="2676704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12845"/>
            <a:ext cx="7776864" cy="4801314"/>
          </a:xfrm>
          <a:prstGeom prst="rect">
            <a:avLst/>
          </a:prstGeom>
        </p:spPr>
        <p:txBody>
          <a:bodyPr wrap="square">
            <a:spAutoFit/>
          </a:bodyPr>
          <a:lstStyle/>
          <a:p>
            <a:pPr algn="just"/>
            <a:r>
              <a:rPr lang="en-IN" dirty="0" err="1" smtClean="0"/>
              <a:t>Slezack</a:t>
            </a:r>
            <a:r>
              <a:rPr lang="en-IN" dirty="0" smtClean="0"/>
              <a:t>, S., E. Dumas-</a:t>
            </a:r>
            <a:r>
              <a:rPr lang="en-IN" dirty="0" err="1" smtClean="0"/>
              <a:t>Gaudot</a:t>
            </a:r>
            <a:r>
              <a:rPr lang="en-IN" dirty="0" smtClean="0"/>
              <a:t>, M. </a:t>
            </a:r>
            <a:r>
              <a:rPr lang="en-IN" dirty="0" err="1" smtClean="0"/>
              <a:t>Paynot</a:t>
            </a:r>
            <a:r>
              <a:rPr lang="en-IN" dirty="0" smtClean="0"/>
              <a:t>, and S. </a:t>
            </a:r>
            <a:r>
              <a:rPr lang="en-IN" dirty="0" err="1" smtClean="0"/>
              <a:t>Gianinazzi</a:t>
            </a:r>
            <a:r>
              <a:rPr lang="en-IN" dirty="0" smtClean="0"/>
              <a:t>. 2000. Is a fully established </a:t>
            </a:r>
            <a:r>
              <a:rPr lang="en-IN" dirty="0" err="1" smtClean="0"/>
              <a:t>arbuscular</a:t>
            </a:r>
            <a:r>
              <a:rPr lang="en-IN" dirty="0" smtClean="0"/>
              <a:t> </a:t>
            </a:r>
            <a:r>
              <a:rPr lang="en-IN" dirty="0" err="1" smtClean="0"/>
              <a:t>mycorrhizal</a:t>
            </a:r>
            <a:r>
              <a:rPr lang="en-IN" dirty="0" smtClean="0"/>
              <a:t> symbiosis required for </a:t>
            </a:r>
            <a:r>
              <a:rPr lang="en-IN" dirty="0" err="1" smtClean="0"/>
              <a:t>bioprotection</a:t>
            </a:r>
            <a:r>
              <a:rPr lang="en-IN" dirty="0" smtClean="0"/>
              <a:t> of </a:t>
            </a:r>
            <a:r>
              <a:rPr lang="en-IN" dirty="0" err="1" smtClean="0"/>
              <a:t>Pisum</a:t>
            </a:r>
            <a:r>
              <a:rPr lang="en-IN" dirty="0" smtClean="0"/>
              <a:t> </a:t>
            </a:r>
            <a:r>
              <a:rPr lang="en-IN" dirty="0" err="1" smtClean="0"/>
              <a:t>sativum</a:t>
            </a:r>
            <a:r>
              <a:rPr lang="en-IN" dirty="0" smtClean="0"/>
              <a:t> roots against </a:t>
            </a:r>
            <a:r>
              <a:rPr lang="en-IN" dirty="0" err="1" smtClean="0"/>
              <a:t>Aphanomyces</a:t>
            </a:r>
            <a:r>
              <a:rPr lang="en-IN" dirty="0" smtClean="0"/>
              <a:t> </a:t>
            </a:r>
            <a:r>
              <a:rPr lang="en-IN" dirty="0" err="1" smtClean="0"/>
              <a:t>euteiches</a:t>
            </a:r>
            <a:r>
              <a:rPr lang="en-IN" dirty="0" smtClean="0"/>
              <a:t>? Mol. Plant Microbe Interact. 13:238–241.</a:t>
            </a:r>
          </a:p>
          <a:p>
            <a:pPr algn="just"/>
            <a:endParaRPr lang="en-IN" dirty="0"/>
          </a:p>
          <a:p>
            <a:pPr algn="just"/>
            <a:r>
              <a:rPr lang="en-IN" dirty="0" smtClean="0"/>
              <a:t>Sorensen JN, Larsen J, </a:t>
            </a:r>
            <a:r>
              <a:rPr lang="en-IN" dirty="0" err="1" smtClean="0"/>
              <a:t>Jakobsen</a:t>
            </a:r>
            <a:r>
              <a:rPr lang="en-IN" dirty="0" smtClean="0"/>
              <a:t> I (2005) </a:t>
            </a:r>
            <a:r>
              <a:rPr lang="en-IN" dirty="0" err="1" smtClean="0"/>
              <a:t>Mycorrhiza</a:t>
            </a:r>
            <a:r>
              <a:rPr lang="en-IN" dirty="0" smtClean="0"/>
              <a:t> formation and nutrient concentration in leeks (Allium </a:t>
            </a:r>
            <a:r>
              <a:rPr lang="en-IN" dirty="0" err="1" smtClean="0"/>
              <a:t>porrum</a:t>
            </a:r>
            <a:r>
              <a:rPr lang="en-IN" dirty="0" smtClean="0"/>
              <a:t>) in relation to previous crop and cover crop management on high P soils. Plant Soil 273:101–114 </a:t>
            </a:r>
          </a:p>
          <a:p>
            <a:pPr algn="just"/>
            <a:endParaRPr lang="en-IN" dirty="0"/>
          </a:p>
          <a:p>
            <a:pPr algn="just"/>
            <a:r>
              <a:rPr lang="en-IN" dirty="0" err="1" smtClean="0"/>
              <a:t>Vejsadova</a:t>
            </a:r>
            <a:r>
              <a:rPr lang="en-IN" dirty="0" smtClean="0"/>
              <a:t>, H., D. </a:t>
            </a:r>
            <a:r>
              <a:rPr lang="en-IN" dirty="0" err="1" smtClean="0"/>
              <a:t>Siblikova</a:t>
            </a:r>
            <a:r>
              <a:rPr lang="en-IN" dirty="0" smtClean="0"/>
              <a:t>, M. </a:t>
            </a:r>
            <a:r>
              <a:rPr lang="en-IN" dirty="0" err="1" smtClean="0"/>
              <a:t>Gryndler</a:t>
            </a:r>
            <a:r>
              <a:rPr lang="en-IN" dirty="0" smtClean="0"/>
              <a:t>, T. Simon, and I. </a:t>
            </a:r>
            <a:r>
              <a:rPr lang="en-IN" dirty="0" err="1" smtClean="0"/>
              <a:t>Miksik</a:t>
            </a:r>
            <a:r>
              <a:rPr lang="en-IN" dirty="0" smtClean="0"/>
              <a:t>. 1993. Influence of inoculation with </a:t>
            </a:r>
            <a:r>
              <a:rPr lang="en-IN" dirty="0" err="1" smtClean="0"/>
              <a:t>Bradyrhizobium</a:t>
            </a:r>
            <a:r>
              <a:rPr lang="en-IN" dirty="0" smtClean="0"/>
              <a:t> </a:t>
            </a:r>
            <a:r>
              <a:rPr lang="en-IN" dirty="0" err="1" smtClean="0"/>
              <a:t>japonicum</a:t>
            </a:r>
            <a:r>
              <a:rPr lang="en-IN" dirty="0" smtClean="0"/>
              <a:t> and </a:t>
            </a:r>
            <a:r>
              <a:rPr lang="en-IN" dirty="0" err="1" smtClean="0"/>
              <a:t>Glomus</a:t>
            </a:r>
            <a:r>
              <a:rPr lang="en-IN" dirty="0" smtClean="0"/>
              <a:t> </a:t>
            </a:r>
            <a:r>
              <a:rPr lang="en-IN" dirty="0" err="1" smtClean="0"/>
              <a:t>claroideum</a:t>
            </a:r>
            <a:r>
              <a:rPr lang="en-IN" dirty="0" smtClean="0"/>
              <a:t> on seed yield of soybeans under greenhouse and field conditions. J. Plant </a:t>
            </a:r>
            <a:r>
              <a:rPr lang="en-IN" dirty="0" err="1" smtClean="0"/>
              <a:t>Nutr</a:t>
            </a:r>
            <a:r>
              <a:rPr lang="en-IN" dirty="0" smtClean="0"/>
              <a:t>. 16:619–629. </a:t>
            </a:r>
          </a:p>
          <a:p>
            <a:pPr algn="just"/>
            <a:endParaRPr lang="en-IN" dirty="0"/>
          </a:p>
          <a:p>
            <a:pPr algn="just"/>
            <a:r>
              <a:rPr lang="en-IN" dirty="0" smtClean="0"/>
              <a:t>Zhu, H.H., and Q. Yao. 2004. Localized and systemic increase of phenols in tomato roots induced by </a:t>
            </a:r>
            <a:r>
              <a:rPr lang="en-IN" dirty="0" err="1" smtClean="0"/>
              <a:t>Glomus</a:t>
            </a:r>
            <a:r>
              <a:rPr lang="en-IN" dirty="0" smtClean="0"/>
              <a:t> </a:t>
            </a:r>
            <a:r>
              <a:rPr lang="en-IN" dirty="0" err="1" smtClean="0"/>
              <a:t>versiforme</a:t>
            </a:r>
            <a:r>
              <a:rPr lang="en-IN" dirty="0" smtClean="0"/>
              <a:t> inhibits </a:t>
            </a:r>
            <a:r>
              <a:rPr lang="en-IN" dirty="0" err="1" smtClean="0"/>
              <a:t>Ralstonia</a:t>
            </a:r>
            <a:r>
              <a:rPr lang="en-IN" dirty="0" smtClean="0"/>
              <a:t> </a:t>
            </a:r>
            <a:r>
              <a:rPr lang="en-IN" dirty="0" err="1" smtClean="0"/>
              <a:t>solanacearum</a:t>
            </a:r>
            <a:r>
              <a:rPr lang="en-IN" dirty="0" smtClean="0"/>
              <a:t>. J. </a:t>
            </a:r>
            <a:r>
              <a:rPr lang="en-IN" dirty="0" err="1" smtClean="0"/>
              <a:t>Phytopathol</a:t>
            </a:r>
            <a:r>
              <a:rPr lang="en-IN" dirty="0" smtClean="0"/>
              <a:t>. 152:537–542. </a:t>
            </a:r>
            <a:endParaRPr lang="en-IN" dirty="0"/>
          </a:p>
        </p:txBody>
      </p:sp>
    </p:spTree>
    <p:extLst>
      <p:ext uri="{BB962C8B-B14F-4D97-AF65-F5344CB8AC3E}">
        <p14:creationId xmlns:p14="http://schemas.microsoft.com/office/powerpoint/2010/main" val="732550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
            </a:r>
            <a:br>
              <a:rPr lang="en-US" smtClean="0"/>
            </a:br>
            <a:r>
              <a:rPr lang="en-US"/>
              <a:t/>
            </a:r>
            <a:br>
              <a:rPr lang="en-US"/>
            </a:br>
            <a:r>
              <a:rPr lang="en-US" smtClean="0"/>
              <a:t/>
            </a:r>
            <a:br>
              <a:rPr lang="en-US" smtClean="0"/>
            </a:br>
            <a:r>
              <a:rPr lang="en-US"/>
              <a:t/>
            </a:r>
            <a:br>
              <a:rPr lang="en-US"/>
            </a:br>
            <a:r>
              <a:rPr lang="en-US" smtClean="0"/>
              <a:t/>
            </a:r>
            <a:br>
              <a:rPr lang="en-US" smtClean="0"/>
            </a:br>
            <a:r>
              <a:rPr lang="en-US"/>
              <a:t/>
            </a:r>
            <a:br>
              <a:rPr lang="en-US"/>
            </a:br>
            <a:r>
              <a:rPr lang="en-US" smtClean="0"/>
              <a:t/>
            </a:r>
            <a:br>
              <a:rPr lang="en-US" smtClean="0"/>
            </a:br>
            <a:r>
              <a:rPr lang="en-US"/>
              <a:t/>
            </a:r>
            <a:br>
              <a:rPr lang="en-US"/>
            </a:br>
            <a:r>
              <a:rPr lang="en-US" smtClean="0"/>
              <a:t>Thanks</a:t>
            </a:r>
            <a:r>
              <a:rPr lang="en-US" dirty="0" smtClean="0"/>
              <a:t>…..</a:t>
            </a:r>
            <a:endParaRPr lang="en-IN" dirty="0"/>
          </a:p>
        </p:txBody>
      </p:sp>
    </p:spTree>
    <p:extLst>
      <p:ext uri="{BB962C8B-B14F-4D97-AF65-F5344CB8AC3E}">
        <p14:creationId xmlns:p14="http://schemas.microsoft.com/office/powerpoint/2010/main" val="3037573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971600" y="1720840"/>
            <a:ext cx="7416824" cy="2169825"/>
          </a:xfrm>
          <a:prstGeom prst="rect">
            <a:avLst/>
          </a:prstGeom>
        </p:spPr>
        <p:txBody>
          <a:bodyPr wrap="square">
            <a:spAutoFit/>
          </a:bodyPr>
          <a:lstStyle/>
          <a:p>
            <a:pPr indent="457200" algn="just">
              <a:lnSpc>
                <a:spcPct val="150000"/>
              </a:lnSpc>
              <a:spcAft>
                <a:spcPts val="600"/>
              </a:spcAft>
            </a:pPr>
            <a:r>
              <a:rPr lang="en-US" dirty="0" err="1" smtClean="0">
                <a:effectLst/>
                <a:latin typeface="Bookman Old Style"/>
                <a:ea typeface="Times New Roman"/>
                <a:cs typeface="Times New Roman"/>
              </a:rPr>
              <a:t>Mycorrhizal</a:t>
            </a:r>
            <a:r>
              <a:rPr lang="en-US" dirty="0" smtClean="0">
                <a:effectLst/>
                <a:latin typeface="Bookman Old Style"/>
                <a:ea typeface="Times New Roman"/>
                <a:cs typeface="Times New Roman"/>
              </a:rPr>
              <a:t> fungi some times they are referred as "Phosphorous gathering fungi."  This symbiotic behavior has escalated dramatically in recent years, because of their potential benefits in agriculture, forestry, wasteland development and </a:t>
            </a:r>
            <a:r>
              <a:rPr lang="en-US" dirty="0" err="1" smtClean="0">
                <a:effectLst/>
                <a:latin typeface="Bookman Old Style"/>
                <a:ea typeface="Times New Roman"/>
                <a:cs typeface="Times New Roman"/>
              </a:rPr>
              <a:t>revegetation</a:t>
            </a:r>
            <a:r>
              <a:rPr lang="en-US" dirty="0" smtClean="0">
                <a:effectLst/>
                <a:latin typeface="Bookman Old Style"/>
                <a:ea typeface="Times New Roman"/>
                <a:cs typeface="Times New Roman"/>
              </a:rPr>
              <a:t> of damaged ecosystem.</a:t>
            </a:r>
            <a:endParaRPr lang="en-IN" dirty="0">
              <a:effectLst/>
              <a:latin typeface="Bookman Old Style"/>
              <a:ea typeface="Times New Roman"/>
              <a:cs typeface="Times New Roman"/>
            </a:endParaRPr>
          </a:p>
        </p:txBody>
      </p:sp>
    </p:spTree>
    <p:extLst>
      <p:ext uri="{BB962C8B-B14F-4D97-AF65-F5344CB8AC3E}">
        <p14:creationId xmlns:p14="http://schemas.microsoft.com/office/powerpoint/2010/main" val="246792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899592" y="1720840"/>
            <a:ext cx="7272808" cy="2554545"/>
          </a:xfrm>
          <a:prstGeom prst="rect">
            <a:avLst/>
          </a:prstGeom>
        </p:spPr>
        <p:txBody>
          <a:bodyPr wrap="square">
            <a:spAutoFit/>
          </a:bodyPr>
          <a:lstStyle/>
          <a:p>
            <a:pPr algn="just"/>
            <a:r>
              <a:rPr lang="en-IN" dirty="0" smtClean="0"/>
              <a:t>Cereal crops occupy </a:t>
            </a:r>
            <a:r>
              <a:rPr lang="en-IN" sz="2000" dirty="0" smtClean="0"/>
              <a:t>a prime position in providing food for human consumption and according to Graham and Welch [12] about 50% of the soil used for cereal production in the world contains low level of plant available zinc which reduces not only grain yield but also nutritional quality (low in micronutrients essential for good human health). Cereal grains are a major source of zinc intake for persons living in developing countries and zinc deficient cereal food is creating serious health problems</a:t>
            </a:r>
            <a:r>
              <a:rPr lang="en-IN" dirty="0" smtClean="0"/>
              <a:t>. </a:t>
            </a:r>
            <a:endParaRPr lang="en-IN" dirty="0"/>
          </a:p>
        </p:txBody>
      </p:sp>
    </p:spTree>
    <p:extLst>
      <p:ext uri="{BB962C8B-B14F-4D97-AF65-F5344CB8AC3E}">
        <p14:creationId xmlns:p14="http://schemas.microsoft.com/office/powerpoint/2010/main" val="2994600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683568" y="1720840"/>
            <a:ext cx="7632848" cy="2031325"/>
          </a:xfrm>
          <a:prstGeom prst="rect">
            <a:avLst/>
          </a:prstGeom>
        </p:spPr>
        <p:txBody>
          <a:bodyPr wrap="square">
            <a:spAutoFit/>
          </a:bodyPr>
          <a:lstStyle/>
          <a:p>
            <a:pPr algn="just"/>
            <a:r>
              <a:rPr lang="en-IN" dirty="0" err="1" smtClean="0"/>
              <a:t>Arbuscular</a:t>
            </a:r>
            <a:r>
              <a:rPr lang="en-IN" dirty="0" smtClean="0"/>
              <a:t> </a:t>
            </a:r>
            <a:r>
              <a:rPr lang="en-IN" dirty="0" err="1" smtClean="0"/>
              <a:t>mycorrhizae</a:t>
            </a:r>
            <a:r>
              <a:rPr lang="en-IN" dirty="0" smtClean="0"/>
              <a:t> are the most common type of </a:t>
            </a:r>
            <a:r>
              <a:rPr lang="en-IN" dirty="0" err="1" smtClean="0"/>
              <a:t>mycorrhiza</a:t>
            </a:r>
            <a:r>
              <a:rPr lang="en-IN" dirty="0" smtClean="0"/>
              <a:t>, where the fungi colonize the interior of the root and form specialized structures, known as </a:t>
            </a:r>
            <a:r>
              <a:rPr lang="en-IN" dirty="0" err="1" smtClean="0"/>
              <a:t>arbuscules</a:t>
            </a:r>
            <a:r>
              <a:rPr lang="en-IN" dirty="0" smtClean="0"/>
              <a:t>, for nutrient exchange with the host. Fungal hyphae extend from the root and explore the soil more efficiently than would fi ne plant roots. </a:t>
            </a:r>
            <a:r>
              <a:rPr lang="en-IN" dirty="0" err="1" smtClean="0"/>
              <a:t>Arbuscular</a:t>
            </a:r>
            <a:r>
              <a:rPr lang="en-IN" dirty="0" smtClean="0"/>
              <a:t> </a:t>
            </a:r>
            <a:r>
              <a:rPr lang="en-IN" dirty="0" err="1" smtClean="0"/>
              <a:t>mycorrhizae</a:t>
            </a:r>
            <a:r>
              <a:rPr lang="en-IN" dirty="0" smtClean="0"/>
              <a:t> can provide the plant with supplemental phosphorus (P), nitrogen (N), and micronutrients since the plant roots alone are not able to maximize the interception of nutrients </a:t>
            </a:r>
            <a:endParaRPr lang="en-IN" dirty="0"/>
          </a:p>
        </p:txBody>
      </p:sp>
    </p:spTree>
    <p:extLst>
      <p:ext uri="{BB962C8B-B14F-4D97-AF65-F5344CB8AC3E}">
        <p14:creationId xmlns:p14="http://schemas.microsoft.com/office/powerpoint/2010/main" val="444108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4" name="Rectangle 3"/>
          <p:cNvSpPr/>
          <p:nvPr/>
        </p:nvSpPr>
        <p:spPr>
          <a:xfrm>
            <a:off x="899592" y="1305342"/>
            <a:ext cx="7128792" cy="3416320"/>
          </a:xfrm>
          <a:prstGeom prst="rect">
            <a:avLst/>
          </a:prstGeom>
        </p:spPr>
        <p:txBody>
          <a:bodyPr wrap="square">
            <a:spAutoFit/>
          </a:bodyPr>
          <a:lstStyle/>
          <a:p>
            <a:endParaRPr lang="en-IN" dirty="0" smtClean="0"/>
          </a:p>
          <a:p>
            <a:endParaRPr lang="en-IN" dirty="0"/>
          </a:p>
          <a:p>
            <a:pPr algn="just"/>
            <a:endParaRPr lang="en-IN" dirty="0" smtClean="0"/>
          </a:p>
          <a:p>
            <a:pPr algn="just"/>
            <a:r>
              <a:rPr lang="en-IN" dirty="0"/>
              <a:t>I</a:t>
            </a:r>
            <a:r>
              <a:rPr lang="en-IN" dirty="0" smtClean="0"/>
              <a:t>n this study, research crops planted in 2011, and </a:t>
            </a:r>
            <a:r>
              <a:rPr lang="en-IN" dirty="0" err="1" smtClean="0"/>
              <a:t>Khash</a:t>
            </a:r>
            <a:r>
              <a:rPr lang="en-IN" dirty="0" smtClean="0"/>
              <a:t> mountain stage carried the gem industry. This study is a factorial experiment in a randomized complete block design with three replicates and all experiments were performed with different levels. In this experiment, a variety of wheat called clear that improved cultivars were used. </a:t>
            </a:r>
            <a:r>
              <a:rPr lang="en-IN" dirty="0" err="1" smtClean="0"/>
              <a:t>Mycorrhiza</a:t>
            </a:r>
            <a:r>
              <a:rPr lang="en-IN" dirty="0" smtClean="0"/>
              <a:t> </a:t>
            </a:r>
            <a:r>
              <a:rPr lang="en-IN" dirty="0" err="1" smtClean="0"/>
              <a:t>arbuscular</a:t>
            </a:r>
            <a:r>
              <a:rPr lang="en-IN" dirty="0" smtClean="0"/>
              <a:t> fungi (AM) in both the inoculated and non-inoculated with three levels of nitrogen and phosphorus fertilizer in three levels as other experimental treatments were used. Urea nitrogen is used by organizations of agricultural support services were provided. </a:t>
            </a:r>
            <a:endParaRPr lang="en-IN" dirty="0"/>
          </a:p>
        </p:txBody>
      </p:sp>
    </p:spTree>
    <p:extLst>
      <p:ext uri="{BB962C8B-B14F-4D97-AF65-F5344CB8AC3E}">
        <p14:creationId xmlns:p14="http://schemas.microsoft.com/office/powerpoint/2010/main" val="906396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RESULTS AND DISCUSSION </a:t>
            </a:r>
            <a:endParaRPr lang="en-IN" dirty="0"/>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827584" y="1720840"/>
            <a:ext cx="7704856" cy="2585323"/>
          </a:xfrm>
          <a:prstGeom prst="rect">
            <a:avLst/>
          </a:prstGeom>
        </p:spPr>
        <p:txBody>
          <a:bodyPr wrap="square">
            <a:spAutoFit/>
          </a:bodyPr>
          <a:lstStyle/>
          <a:p>
            <a:pPr algn="just"/>
            <a:endParaRPr lang="en-IN" dirty="0" smtClean="0"/>
          </a:p>
          <a:p>
            <a:pPr algn="just"/>
            <a:endParaRPr lang="en-IN" dirty="0"/>
          </a:p>
          <a:p>
            <a:pPr algn="just"/>
            <a:r>
              <a:rPr lang="en-IN" dirty="0" smtClean="0"/>
              <a:t>Plant height Analysis of variance was performed to test the interaction </a:t>
            </a:r>
            <a:r>
              <a:rPr lang="en-IN" dirty="0" err="1" smtClean="0"/>
              <a:t>Mycorrhiza</a:t>
            </a:r>
            <a:r>
              <a:rPr lang="en-IN" dirty="0" smtClean="0"/>
              <a:t> and P show a significant was not effect on wheat plant height (Table 1). Analysis of variance shows that the use of different levels of fertilizer (P) is causing a significant effect on plant height, so that the increase in chemical fertilizers (phosphorus) of plant height (Table 2). In this study, possibly because of the height, most of the plant, at the right time and the right amount of fertilizer for plants.</a:t>
            </a:r>
            <a:endParaRPr lang="en-IN" dirty="0"/>
          </a:p>
        </p:txBody>
      </p:sp>
    </p:spTree>
    <p:extLst>
      <p:ext uri="{BB962C8B-B14F-4D97-AF65-F5344CB8AC3E}">
        <p14:creationId xmlns:p14="http://schemas.microsoft.com/office/powerpoint/2010/main" val="4286091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4" name="Rectangle 3"/>
          <p:cNvSpPr/>
          <p:nvPr/>
        </p:nvSpPr>
        <p:spPr>
          <a:xfrm>
            <a:off x="2286000" y="2274838"/>
            <a:ext cx="4572000" cy="2308324"/>
          </a:xfrm>
          <a:prstGeom prst="rect">
            <a:avLst/>
          </a:prstGeom>
        </p:spPr>
        <p:txBody>
          <a:bodyPr>
            <a:spAutoFit/>
          </a:bodyPr>
          <a:lstStyle/>
          <a:p>
            <a:r>
              <a:rPr lang="en-IN" dirty="0" smtClean="0"/>
              <a:t>Table 1. ANOVA analysis of the wheat affected by interactions of </a:t>
            </a:r>
            <a:r>
              <a:rPr lang="en-IN" dirty="0" err="1" smtClean="0"/>
              <a:t>mycorrhiza</a:t>
            </a:r>
            <a:r>
              <a:rPr lang="en-IN" dirty="0" smtClean="0"/>
              <a:t> in phosphorus S.O.V </a:t>
            </a:r>
            <a:r>
              <a:rPr lang="en-IN" dirty="0" err="1" smtClean="0"/>
              <a:t>df</a:t>
            </a:r>
            <a:r>
              <a:rPr lang="en-IN" dirty="0" smtClean="0"/>
              <a:t> Plant height Seed weight per plant Grain per panicle Number of panicles per plant R 2 18.66 0.6 21.63 8.01 </a:t>
            </a:r>
            <a:r>
              <a:rPr lang="en-IN" dirty="0" err="1" smtClean="0"/>
              <a:t>Mycorrhiza</a:t>
            </a:r>
            <a:r>
              <a:rPr lang="en-IN" dirty="0" smtClean="0"/>
              <a:t> 2 1.50 42.04** 16.66 35.63** P 2 34.56* 5.83 77.90* 7.18 P*M 2 18.2 16.54 87.5* 12.74 C.V - 10.5 7.84 22.06 7.17 *, ** , ns : significant at p</a:t>
            </a:r>
            <a:endParaRPr lang="en-IN" dirty="0"/>
          </a:p>
        </p:txBody>
      </p:sp>
    </p:spTree>
    <p:extLst>
      <p:ext uri="{BB962C8B-B14F-4D97-AF65-F5344CB8AC3E}">
        <p14:creationId xmlns:p14="http://schemas.microsoft.com/office/powerpoint/2010/main" val="3509649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611560" y="2136339"/>
            <a:ext cx="8064896" cy="2031325"/>
          </a:xfrm>
          <a:prstGeom prst="rect">
            <a:avLst/>
          </a:prstGeom>
        </p:spPr>
        <p:txBody>
          <a:bodyPr wrap="square">
            <a:spAutoFit/>
          </a:bodyPr>
          <a:lstStyle/>
          <a:p>
            <a:endParaRPr lang="en-IN" dirty="0" smtClean="0"/>
          </a:p>
          <a:p>
            <a:endParaRPr lang="en-IN" dirty="0"/>
          </a:p>
          <a:p>
            <a:pPr algn="just"/>
            <a:r>
              <a:rPr lang="en-IN" dirty="0" smtClean="0"/>
              <a:t>Seed weight per plant According to the analysis of variance table </a:t>
            </a:r>
            <a:r>
              <a:rPr lang="en-IN" dirty="0" err="1" smtClean="0"/>
              <a:t>mycorrhiza</a:t>
            </a:r>
            <a:r>
              <a:rPr lang="en-IN" dirty="0" smtClean="0"/>
              <a:t> effect on grain yield per plant was significant (Table 1). According to the analysis of variance table Phosphorus effect on grain yield per plant was not significant . The highest of the treated seed weight per 100 kilograms (20.46) and the lowest from the control treatment (15.6), respectively </a:t>
            </a:r>
            <a:endParaRPr lang="en-IN" dirty="0"/>
          </a:p>
        </p:txBody>
      </p:sp>
    </p:spTree>
    <p:extLst>
      <p:ext uri="{BB962C8B-B14F-4D97-AF65-F5344CB8AC3E}">
        <p14:creationId xmlns:p14="http://schemas.microsoft.com/office/powerpoint/2010/main" val="3581900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US" dirty="0" smtClean="0"/>
          </a:p>
          <a:p>
            <a:endParaRPr lang="en-IN" dirty="0"/>
          </a:p>
        </p:txBody>
      </p:sp>
      <p:sp>
        <p:nvSpPr>
          <p:cNvPr id="4" name="Rectangle 3"/>
          <p:cNvSpPr/>
          <p:nvPr/>
        </p:nvSpPr>
        <p:spPr>
          <a:xfrm>
            <a:off x="611560" y="2690336"/>
            <a:ext cx="6246440" cy="1754326"/>
          </a:xfrm>
          <a:prstGeom prst="rect">
            <a:avLst/>
          </a:prstGeom>
        </p:spPr>
        <p:txBody>
          <a:bodyPr wrap="square">
            <a:spAutoFit/>
          </a:bodyPr>
          <a:lstStyle/>
          <a:p>
            <a:r>
              <a:rPr lang="en-IN" dirty="0" smtClean="0"/>
              <a:t>Grain per panicle According to the analysis of variance table </a:t>
            </a:r>
            <a:r>
              <a:rPr lang="en-IN" dirty="0" err="1" smtClean="0"/>
              <a:t>mycorrhiza</a:t>
            </a:r>
            <a:r>
              <a:rPr lang="en-IN" dirty="0" smtClean="0"/>
              <a:t> effect on grain per panicle was not significant . </a:t>
            </a:r>
          </a:p>
          <a:p>
            <a:endParaRPr lang="en-IN" dirty="0"/>
          </a:p>
          <a:p>
            <a:endParaRPr lang="en-IN" dirty="0" smtClean="0"/>
          </a:p>
          <a:p>
            <a:r>
              <a:rPr lang="en-IN" dirty="0" smtClean="0"/>
              <a:t>According to the analysis of variance table Phosphorus effect on grain per panicle was significant </a:t>
            </a:r>
            <a:endParaRPr lang="en-IN" dirty="0"/>
          </a:p>
        </p:txBody>
      </p:sp>
    </p:spTree>
    <p:extLst>
      <p:ext uri="{BB962C8B-B14F-4D97-AF65-F5344CB8AC3E}">
        <p14:creationId xmlns:p14="http://schemas.microsoft.com/office/powerpoint/2010/main" val="3560347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978</Words>
  <Application>Microsoft Office PowerPoint</Application>
  <PresentationFormat>On-screen Show (4:3)</PresentationFormat>
  <Paragraphs>53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THE EFFECT OF AM ON THE GROWTH OF SORGHUM SEEDLING</vt:lpstr>
      <vt:lpstr>Introduction..</vt:lpstr>
      <vt:lpstr>Introduction</vt:lpstr>
      <vt:lpstr>PowerPoint Presentation</vt:lpstr>
      <vt:lpstr>PowerPoint Presentation</vt:lpstr>
      <vt:lpstr>RESULTS AND DISCUSSION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Thanks…..</vt:lpstr>
    </vt:vector>
  </TitlesOfParts>
  <Company>0wn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AM ON THE GROWTH OF SORGHUM SEEDLING</dc:title>
  <dc:creator>0wner</dc:creator>
  <cp:lastModifiedBy>0wner</cp:lastModifiedBy>
  <cp:revision>5</cp:revision>
  <dcterms:created xsi:type="dcterms:W3CDTF">2017-01-09T09:52:44Z</dcterms:created>
  <dcterms:modified xsi:type="dcterms:W3CDTF">2017-01-09T10:09:27Z</dcterms:modified>
</cp:coreProperties>
</file>