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60A7732-5C6B-4CE5-A6B4-C4C9F8C0A6F1}" type="datetimeFigureOut">
              <a:rPr lang="en-IN" smtClean="0"/>
              <a:t>07-01-2017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563728-54D4-4A76-AC96-12E07B11F5A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0A7732-5C6B-4CE5-A6B4-C4C9F8C0A6F1}" type="datetimeFigureOut">
              <a:rPr lang="en-IN" smtClean="0"/>
              <a:t>07-01-2017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63728-54D4-4A76-AC96-12E07B11F5A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0A7732-5C6B-4CE5-A6B4-C4C9F8C0A6F1}" type="datetimeFigureOut">
              <a:rPr lang="en-IN" smtClean="0"/>
              <a:t>07-01-2017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63728-54D4-4A76-AC96-12E07B11F5A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0A7732-5C6B-4CE5-A6B4-C4C9F8C0A6F1}" type="datetimeFigureOut">
              <a:rPr lang="en-IN" smtClean="0"/>
              <a:t>07-01-2017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63728-54D4-4A76-AC96-12E07B11F5AE}" type="slidenum">
              <a:rPr lang="en-IN" smtClean="0"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0A7732-5C6B-4CE5-A6B4-C4C9F8C0A6F1}" type="datetimeFigureOut">
              <a:rPr lang="en-IN" smtClean="0"/>
              <a:t>07-01-2017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63728-54D4-4A76-AC96-12E07B11F5AE}" type="slidenum">
              <a:rPr lang="en-IN" smtClean="0"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0A7732-5C6B-4CE5-A6B4-C4C9F8C0A6F1}" type="datetimeFigureOut">
              <a:rPr lang="en-IN" smtClean="0"/>
              <a:t>07-01-2017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63728-54D4-4A76-AC96-12E07B11F5AE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0A7732-5C6B-4CE5-A6B4-C4C9F8C0A6F1}" type="datetimeFigureOut">
              <a:rPr lang="en-IN" smtClean="0"/>
              <a:t>07-01-2017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63728-54D4-4A76-AC96-12E07B11F5AE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0A7732-5C6B-4CE5-A6B4-C4C9F8C0A6F1}" type="datetimeFigureOut">
              <a:rPr lang="en-IN" smtClean="0"/>
              <a:t>07-01-2017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63728-54D4-4A76-AC96-12E07B11F5AE}" type="slidenum">
              <a:rPr lang="en-IN" smtClean="0"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0A7732-5C6B-4CE5-A6B4-C4C9F8C0A6F1}" type="datetimeFigureOut">
              <a:rPr lang="en-IN" smtClean="0"/>
              <a:t>07-01-2017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63728-54D4-4A76-AC96-12E07B11F5AE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60A7732-5C6B-4CE5-A6B4-C4C9F8C0A6F1}" type="datetimeFigureOut">
              <a:rPr lang="en-IN" smtClean="0"/>
              <a:t>07-01-2017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63728-54D4-4A76-AC96-12E07B11F5AE}" type="slidenum">
              <a:rPr lang="en-IN" smtClean="0"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60A7732-5C6B-4CE5-A6B4-C4C9F8C0A6F1}" type="datetimeFigureOut">
              <a:rPr lang="en-IN" smtClean="0"/>
              <a:t>07-01-2017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563728-54D4-4A76-AC96-12E07B11F5AE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60A7732-5C6B-4CE5-A6B4-C4C9F8C0A6F1}" type="datetimeFigureOut">
              <a:rPr lang="en-IN" smtClean="0"/>
              <a:t>07-01-2017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563728-54D4-4A76-AC96-12E07B11F5AE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sz="4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4400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sz="44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4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sz="4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4400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sz="44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4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sz="4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4400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sz="44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4400" dirty="0" smtClean="0">
                <a:solidFill>
                  <a:schemeClr val="bg2">
                    <a:lumMod val="25000"/>
                  </a:schemeClr>
                </a:solidFill>
              </a:rPr>
              <a:t>Studies on </a:t>
            </a:r>
            <a:r>
              <a:rPr lang="en-US" sz="4400" dirty="0" err="1" smtClean="0">
                <a:solidFill>
                  <a:schemeClr val="bg2">
                    <a:lumMod val="25000"/>
                  </a:schemeClr>
                </a:solidFill>
              </a:rPr>
              <a:t>mycorrhizal</a:t>
            </a:r>
            <a:r>
              <a:rPr lang="en-US" sz="4400" dirty="0" smtClean="0">
                <a:solidFill>
                  <a:schemeClr val="bg2">
                    <a:lumMod val="25000"/>
                  </a:schemeClr>
                </a:solidFill>
              </a:rPr>
              <a:t> diversity associated with sorghum </a:t>
            </a:r>
            <a:r>
              <a:rPr lang="en-US" sz="4400" dirty="0" err="1" smtClean="0">
                <a:solidFill>
                  <a:schemeClr val="bg2">
                    <a:lumMod val="25000"/>
                  </a:schemeClr>
                </a:solidFill>
              </a:rPr>
              <a:t>vulgare</a:t>
            </a:r>
            <a:r>
              <a:rPr lang="en-US" sz="4400" dirty="0" smtClean="0">
                <a:solidFill>
                  <a:schemeClr val="bg2">
                    <a:lumMod val="25000"/>
                  </a:schemeClr>
                </a:solidFill>
              </a:rPr>
              <a:t> from </a:t>
            </a:r>
            <a:r>
              <a:rPr lang="en-US" sz="4400" dirty="0" err="1" smtClean="0">
                <a:solidFill>
                  <a:schemeClr val="bg2">
                    <a:lumMod val="25000"/>
                  </a:schemeClr>
                </a:solidFill>
              </a:rPr>
              <a:t>Parner</a:t>
            </a:r>
            <a:r>
              <a:rPr lang="en-US" sz="4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sz="4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4400" dirty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sz="44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44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en-US" sz="4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4400" dirty="0" smtClean="0">
                <a:solidFill>
                  <a:srgbClr val="7030A0"/>
                </a:solidFill>
              </a:rPr>
              <a:t>R K </a:t>
            </a:r>
            <a:r>
              <a:rPr lang="en-US" sz="4400" dirty="0" err="1" smtClean="0">
                <a:solidFill>
                  <a:srgbClr val="7030A0"/>
                </a:solidFill>
              </a:rPr>
              <a:t>Aher</a:t>
            </a:r>
            <a:endParaRPr lang="en-IN" sz="4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56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ff2"/>
              </a:rPr>
              <a:t>An apparent paradoxical increase in AMF</a:t>
            </a:r>
          </a:p>
          <a:p>
            <a:r>
              <a:rPr lang="en-IN" dirty="0">
                <a:latin typeface="ff2"/>
              </a:rPr>
              <a:t>richness was noted in the tolerant sorghum genotype, with a</a:t>
            </a:r>
          </a:p>
          <a:p>
            <a:r>
              <a:rPr lang="en-IN" dirty="0">
                <a:latin typeface="ff2"/>
              </a:rPr>
              <a:t>high diversity AMF at the high AI saturation level for</a:t>
            </a:r>
          </a:p>
          <a:p>
            <a:r>
              <a:rPr lang="en-IN" dirty="0" err="1">
                <a:latin typeface="ff2"/>
              </a:rPr>
              <a:t>Glomaceae</a:t>
            </a:r>
            <a:r>
              <a:rPr lang="en-IN" dirty="0">
                <a:latin typeface="ff2"/>
              </a:rPr>
              <a:t>.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6340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ff2"/>
              </a:rPr>
              <a:t>The results also revealed a higher diversity for</a:t>
            </a:r>
          </a:p>
          <a:p>
            <a:r>
              <a:rPr lang="en-IN" dirty="0">
                <a:latin typeface="ff2"/>
              </a:rPr>
              <a:t>the </a:t>
            </a:r>
            <a:r>
              <a:rPr lang="en-IN" dirty="0" err="1">
                <a:latin typeface="ff2"/>
              </a:rPr>
              <a:t>Acaulosporaceae</a:t>
            </a:r>
            <a:r>
              <a:rPr lang="en-IN" dirty="0">
                <a:latin typeface="ff2"/>
              </a:rPr>
              <a:t> family than the </a:t>
            </a:r>
            <a:r>
              <a:rPr lang="en-IN" dirty="0" err="1">
                <a:latin typeface="ff2"/>
              </a:rPr>
              <a:t>Glomaceae</a:t>
            </a:r>
            <a:r>
              <a:rPr lang="en-IN" dirty="0">
                <a:latin typeface="ff2"/>
              </a:rPr>
              <a:t> family.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074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ff2"/>
              </a:rPr>
              <a:t>The high diversity and</a:t>
            </a:r>
          </a:p>
          <a:p>
            <a:r>
              <a:rPr lang="en-IN" dirty="0">
                <a:latin typeface="ff2"/>
              </a:rPr>
              <a:t>variation of the AMF observed in this study indicate their</a:t>
            </a:r>
          </a:p>
          <a:p>
            <a:r>
              <a:rPr lang="en-IN" dirty="0">
                <a:latin typeface="ff2"/>
              </a:rPr>
              <a:t>importance ecologically and thus may have the potential to</a:t>
            </a:r>
          </a:p>
          <a:p>
            <a:r>
              <a:rPr lang="en-IN" dirty="0">
                <a:latin typeface="ff2"/>
              </a:rPr>
              <a:t>influence adaptation of sorghum cultivars to acid soil,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7310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err="1"/>
              <a:t>Thereis</a:t>
            </a:r>
            <a:r>
              <a:rPr lang="en-IN" dirty="0"/>
              <a:t> evidence that AMF may be functionally distinct </a:t>
            </a:r>
            <a:r>
              <a:rPr lang="en-IN" dirty="0" err="1"/>
              <a:t>inphosphorus</a:t>
            </a:r>
            <a:r>
              <a:rPr lang="en-IN" dirty="0"/>
              <a:t> acquisition and overall benefit to the host plant(Sanders et </a:t>
            </a:r>
            <a:r>
              <a:rPr lang="en-IN" dirty="0" err="1"/>
              <a:t>alo</a:t>
            </a:r>
            <a:r>
              <a:rPr lang="en-IN" dirty="0"/>
              <a:t> , 1996). 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346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Rectangle 3"/>
          <p:cNvSpPr/>
          <p:nvPr/>
        </p:nvSpPr>
        <p:spPr>
          <a:xfrm>
            <a:off x="611560" y="-79653"/>
            <a:ext cx="8208912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b="0" i="0" dirty="0" smtClean="0">
                <a:effectLst/>
                <a:latin typeface="ff1"/>
              </a:rPr>
              <a:t/>
            </a:r>
            <a:br>
              <a:rPr lang="en-IN" b="0" i="0" dirty="0" smtClean="0">
                <a:effectLst/>
                <a:latin typeface="ff1"/>
              </a:rPr>
            </a:br>
            <a:r>
              <a:rPr lang="en-IN" sz="2400" b="1" i="0" dirty="0" smtClean="0">
                <a:effectLst/>
                <a:latin typeface="ff1"/>
              </a:rPr>
              <a:t>REFERENCES</a:t>
            </a:r>
          </a:p>
          <a:p>
            <a:endParaRPr lang="en-IN" sz="2400" b="1" i="0" dirty="0" smtClean="0">
              <a:effectLst/>
              <a:latin typeface="ff1"/>
            </a:endParaRPr>
          </a:p>
          <a:p>
            <a:pPr algn="just"/>
            <a:r>
              <a:rPr lang="en-IN" sz="2400" b="0" i="0" dirty="0" smtClean="0">
                <a:effectLst/>
                <a:latin typeface="ff2"/>
              </a:rPr>
              <a:t>Clapp JP, Young JPW, </a:t>
            </a:r>
            <a:r>
              <a:rPr lang="en-IN" sz="2400" b="0" i="0" dirty="0" err="1" smtClean="0">
                <a:effectLst/>
                <a:latin typeface="ff2"/>
              </a:rPr>
              <a:t>Merryweather</a:t>
            </a:r>
            <a:r>
              <a:rPr lang="en-IN" sz="2400" b="0" i="0" dirty="0" smtClean="0">
                <a:effectLst/>
                <a:latin typeface="ff2"/>
              </a:rPr>
              <a:t> JW, et </a:t>
            </a:r>
            <a:r>
              <a:rPr lang="en-IN" sz="2400" b="0" i="0" dirty="0" err="1" smtClean="0">
                <a:effectLst/>
                <a:latin typeface="ff2"/>
              </a:rPr>
              <a:t>alo</a:t>
            </a:r>
            <a:r>
              <a:rPr lang="en-IN" sz="2400" b="0" i="0" dirty="0" smtClean="0">
                <a:effectLst/>
                <a:latin typeface="ff2"/>
              </a:rPr>
              <a:t> 1995.</a:t>
            </a:r>
          </a:p>
          <a:p>
            <a:pPr algn="just"/>
            <a:r>
              <a:rPr lang="en-IN" sz="2400" b="0" i="0" dirty="0" smtClean="0">
                <a:effectLst/>
                <a:latin typeface="ff2"/>
              </a:rPr>
              <a:t>Diversity of </a:t>
            </a:r>
            <a:r>
              <a:rPr lang="en-IN" sz="2400" b="0" i="0" dirty="0" err="1" smtClean="0">
                <a:effectLst/>
                <a:latin typeface="ff2"/>
              </a:rPr>
              <a:t>fyngal</a:t>
            </a:r>
            <a:r>
              <a:rPr lang="en-IN" sz="2400" b="0" i="0" dirty="0" smtClean="0">
                <a:effectLst/>
                <a:latin typeface="ff2"/>
              </a:rPr>
              <a:t> </a:t>
            </a:r>
            <a:r>
              <a:rPr lang="en-IN" sz="2400" b="0" i="0" dirty="0" err="1" smtClean="0">
                <a:effectLst/>
                <a:latin typeface="ff2"/>
              </a:rPr>
              <a:t>symbionts</a:t>
            </a:r>
            <a:r>
              <a:rPr lang="en-IN" sz="2400" b="0" i="0" dirty="0" smtClean="0">
                <a:effectLst/>
                <a:latin typeface="ff2"/>
              </a:rPr>
              <a:t> in </a:t>
            </a:r>
            <a:r>
              <a:rPr lang="en-IN" sz="2400" b="0" i="0" dirty="0" err="1" smtClean="0">
                <a:effectLst/>
                <a:latin typeface="ff2"/>
              </a:rPr>
              <a:t>arbuscular</a:t>
            </a:r>
            <a:r>
              <a:rPr lang="en-IN" sz="2400" b="0" i="0" dirty="0" smtClean="0">
                <a:effectLst/>
                <a:latin typeface="ff2"/>
              </a:rPr>
              <a:t> </a:t>
            </a:r>
            <a:r>
              <a:rPr lang="en-IN" sz="2400" b="0" i="0" dirty="0" err="1" smtClean="0">
                <a:effectLst/>
                <a:latin typeface="ff2"/>
              </a:rPr>
              <a:t>mycorrhizas</a:t>
            </a:r>
            <a:endParaRPr lang="en-IN" sz="2400" b="0" i="0" dirty="0" smtClean="0">
              <a:effectLst/>
              <a:latin typeface="ff2"/>
            </a:endParaRPr>
          </a:p>
          <a:p>
            <a:pPr algn="just"/>
            <a:r>
              <a:rPr lang="en-IN" sz="2400" b="0" i="0" dirty="0" smtClean="0">
                <a:effectLst/>
                <a:latin typeface="ff2"/>
              </a:rPr>
              <a:t>from a natural community. New </a:t>
            </a:r>
            <a:r>
              <a:rPr lang="en-IN" sz="2400" b="0" i="0" dirty="0" err="1" smtClean="0">
                <a:effectLst/>
                <a:latin typeface="ff2"/>
              </a:rPr>
              <a:t>Phytol</a:t>
            </a:r>
            <a:r>
              <a:rPr lang="en-IN" sz="2400" b="0" i="0" dirty="0" smtClean="0">
                <a:effectLst/>
                <a:latin typeface="ff2"/>
              </a:rPr>
              <a:t>, 130: 259 -265.</a:t>
            </a:r>
          </a:p>
          <a:p>
            <a:pPr algn="just"/>
            <a:r>
              <a:rPr lang="en-IN" sz="2400" b="0" i="0" dirty="0" err="1" smtClean="0">
                <a:effectLst/>
                <a:latin typeface="ff2"/>
              </a:rPr>
              <a:t>Grayston</a:t>
            </a:r>
            <a:r>
              <a:rPr lang="en-IN" sz="2400" b="0" i="0" dirty="0" smtClean="0">
                <a:effectLst/>
                <a:latin typeface="ff2"/>
              </a:rPr>
              <a:t> SJ, Wang S, Campbell CD, et </a:t>
            </a:r>
            <a:r>
              <a:rPr lang="en-IN" sz="2400" b="0" i="0" dirty="0" err="1" smtClean="0">
                <a:effectLst/>
                <a:latin typeface="ff2"/>
              </a:rPr>
              <a:t>alo</a:t>
            </a:r>
            <a:r>
              <a:rPr lang="en-IN" sz="2400" b="0" i="0" dirty="0" smtClean="0">
                <a:effectLst/>
                <a:latin typeface="ff2"/>
              </a:rPr>
              <a:t> 1998. Selective</a:t>
            </a:r>
          </a:p>
          <a:p>
            <a:pPr algn="just"/>
            <a:r>
              <a:rPr lang="en-IN" sz="2400" b="0" i="0" dirty="0" smtClean="0">
                <a:effectLst/>
                <a:latin typeface="ff2"/>
              </a:rPr>
              <a:t>influence of plants species on microbial diversity in the</a:t>
            </a:r>
          </a:p>
          <a:p>
            <a:pPr algn="just"/>
            <a:r>
              <a:rPr lang="en-IN" sz="2400" b="0" i="0" dirty="0" err="1" smtClean="0">
                <a:effectLst/>
                <a:latin typeface="ff2"/>
              </a:rPr>
              <a:t>rhizosphere</a:t>
            </a:r>
            <a:r>
              <a:rPr lang="en-IN" sz="2400" b="0" i="0" dirty="0" smtClean="0">
                <a:effectLst/>
                <a:latin typeface="ff2"/>
              </a:rPr>
              <a:t>. Soil </a:t>
            </a:r>
            <a:r>
              <a:rPr lang="en-IN" sz="2400" b="0" i="0" dirty="0" err="1" smtClean="0">
                <a:effectLst/>
                <a:latin typeface="ff2"/>
              </a:rPr>
              <a:t>Biol</a:t>
            </a:r>
            <a:r>
              <a:rPr lang="en-IN" sz="2400" b="0" i="0" dirty="0" smtClean="0">
                <a:effectLst/>
                <a:latin typeface="ff2"/>
              </a:rPr>
              <a:t> </a:t>
            </a:r>
            <a:r>
              <a:rPr lang="en-IN" sz="2400" b="0" i="0" dirty="0" err="1" smtClean="0">
                <a:effectLst/>
                <a:latin typeface="ff2"/>
              </a:rPr>
              <a:t>Biochem</a:t>
            </a:r>
            <a:r>
              <a:rPr lang="en-IN" sz="2400" b="0" i="0" dirty="0" smtClean="0">
                <a:effectLst/>
                <a:latin typeface="ff2"/>
              </a:rPr>
              <a:t>, 30 (3) : 369 - 378.</a:t>
            </a:r>
          </a:p>
          <a:p>
            <a:pPr algn="just"/>
            <a:r>
              <a:rPr lang="en-IN" sz="2400" b="0" i="0" dirty="0" smtClean="0">
                <a:effectLst/>
                <a:latin typeface="ff2"/>
              </a:rPr>
              <a:t>Lynch JM, </a:t>
            </a:r>
            <a:r>
              <a:rPr lang="en-IN" sz="2400" b="0" i="0" dirty="0" err="1" smtClean="0">
                <a:effectLst/>
                <a:latin typeface="ff2"/>
              </a:rPr>
              <a:t>Whipps</a:t>
            </a:r>
            <a:r>
              <a:rPr lang="en-IN" sz="2400" b="0" i="0" dirty="0" smtClean="0">
                <a:effectLst/>
                <a:latin typeface="ff2"/>
              </a:rPr>
              <a:t> JM. 1990. Substrate flow in the</a:t>
            </a:r>
          </a:p>
          <a:p>
            <a:pPr algn="just"/>
            <a:r>
              <a:rPr lang="en-IN" sz="2400" b="0" i="0" dirty="0" err="1" smtClean="0">
                <a:effectLst/>
                <a:latin typeface="ff2"/>
              </a:rPr>
              <a:t>rhizosphere</a:t>
            </a:r>
            <a:r>
              <a:rPr lang="en-IN" sz="2400" b="0" i="0" dirty="0" smtClean="0">
                <a:effectLst/>
                <a:latin typeface="ff2"/>
              </a:rPr>
              <a:t>. Plant Soil, 129: 1 -10.</a:t>
            </a:r>
          </a:p>
          <a:p>
            <a:pPr algn="just"/>
            <a:r>
              <a:rPr lang="en-IN" sz="2400" b="0" i="0" dirty="0" err="1" smtClean="0">
                <a:effectLst/>
                <a:latin typeface="ff2"/>
              </a:rPr>
              <a:t>Muyzer</a:t>
            </a:r>
            <a:r>
              <a:rPr lang="en-IN" sz="2400" b="0" i="0" dirty="0" smtClean="0">
                <a:effectLst/>
                <a:latin typeface="ff2"/>
              </a:rPr>
              <a:t> G, </a:t>
            </a:r>
            <a:r>
              <a:rPr lang="en-IN" sz="2400" b="0" i="0" dirty="0" err="1" smtClean="0">
                <a:effectLst/>
                <a:latin typeface="ff2"/>
              </a:rPr>
              <a:t>Smalla</a:t>
            </a:r>
            <a:r>
              <a:rPr lang="en-IN" sz="2400" b="0" i="0" dirty="0" smtClean="0">
                <a:effectLst/>
                <a:latin typeface="ff2"/>
              </a:rPr>
              <a:t> K. 1998. Application of denaturing</a:t>
            </a:r>
          </a:p>
          <a:p>
            <a:pPr algn="just"/>
            <a:r>
              <a:rPr lang="en-IN" sz="2400" b="0" i="0" dirty="0" smtClean="0">
                <a:effectLst/>
                <a:latin typeface="ff2"/>
              </a:rPr>
              <a:t>gradient gel electrophoresis (DGGE) and temperature</a:t>
            </a:r>
          </a:p>
          <a:p>
            <a:pPr algn="just"/>
            <a:r>
              <a:rPr lang="en-IN" sz="2400" b="0" i="0" dirty="0" smtClean="0">
                <a:effectLst/>
                <a:latin typeface="ff2"/>
              </a:rPr>
              <a:t>gradient gel electrophoresis (TGGE) in microbial</a:t>
            </a:r>
          </a:p>
          <a:p>
            <a:pPr algn="just"/>
            <a:r>
              <a:rPr lang="en-IN" sz="2400" b="0" i="0" dirty="0" smtClean="0">
                <a:effectLst/>
                <a:latin typeface="ff2"/>
              </a:rPr>
              <a:t>ecology. </a:t>
            </a:r>
            <a:r>
              <a:rPr lang="en-IN" sz="2400" b="0" i="0" dirty="0" err="1" smtClean="0">
                <a:effectLst/>
                <a:latin typeface="ff2"/>
              </a:rPr>
              <a:t>Antonie</a:t>
            </a:r>
            <a:r>
              <a:rPr lang="en-IN" sz="2400" b="0" i="0" dirty="0" smtClean="0">
                <a:effectLst/>
                <a:latin typeface="ff2"/>
              </a:rPr>
              <a:t> van Leeuwenhoek, 73: 127 - 141. .</a:t>
            </a:r>
            <a:endParaRPr lang="en-IN" b="0" i="0" dirty="0">
              <a:effectLst/>
              <a:latin typeface="ff2"/>
            </a:endParaRPr>
          </a:p>
        </p:txBody>
      </p:sp>
    </p:spTree>
    <p:extLst>
      <p:ext uri="{BB962C8B-B14F-4D97-AF65-F5344CB8AC3E}">
        <p14:creationId xmlns:p14="http://schemas.microsoft.com/office/powerpoint/2010/main" val="44780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Rectangle 3"/>
          <p:cNvSpPr/>
          <p:nvPr/>
        </p:nvSpPr>
        <p:spPr>
          <a:xfrm>
            <a:off x="323528" y="1997839"/>
            <a:ext cx="83529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800" b="0" i="0" dirty="0" smtClean="0">
                <a:effectLst/>
                <a:latin typeface="ff2"/>
              </a:rPr>
              <a:t>Smith SE, Read DJ. 1996. </a:t>
            </a:r>
            <a:r>
              <a:rPr lang="en-IN" sz="2800" b="0" i="0" dirty="0" err="1" smtClean="0">
                <a:effectLst/>
                <a:latin typeface="ff2"/>
              </a:rPr>
              <a:t>Mycorrhizal</a:t>
            </a:r>
            <a:r>
              <a:rPr lang="en-IN" sz="2800" b="0" i="0" dirty="0" smtClean="0">
                <a:effectLst/>
                <a:latin typeface="ff2"/>
              </a:rPr>
              <a:t> Symbiosis 2</a:t>
            </a:r>
          </a:p>
          <a:p>
            <a:r>
              <a:rPr lang="en-IN" sz="2800" b="0" i="0" dirty="0" err="1" smtClean="0">
                <a:effectLst/>
                <a:latin typeface="ff2"/>
              </a:rPr>
              <a:t>nd</a:t>
            </a:r>
            <a:endParaRPr lang="en-IN" sz="2800" b="0" i="0" dirty="0" smtClean="0">
              <a:effectLst/>
              <a:latin typeface="ff2"/>
            </a:endParaRPr>
          </a:p>
          <a:p>
            <a:r>
              <a:rPr lang="en-IN" sz="2800" b="0" i="0" dirty="0" err="1" smtClean="0">
                <a:effectLst/>
                <a:latin typeface="ff2"/>
              </a:rPr>
              <a:t>edn</a:t>
            </a:r>
            <a:r>
              <a:rPr lang="en-IN" sz="2800" b="0" i="0" dirty="0" smtClean="0">
                <a:effectLst/>
                <a:latin typeface="ff2"/>
              </a:rPr>
              <a:t>.</a:t>
            </a:r>
          </a:p>
          <a:p>
            <a:r>
              <a:rPr lang="en-IN" sz="2800" b="0" i="0" dirty="0" smtClean="0">
                <a:effectLst/>
                <a:latin typeface="ff2"/>
              </a:rPr>
              <a:t>Academic Press, san Diego.</a:t>
            </a:r>
          </a:p>
          <a:p>
            <a:r>
              <a:rPr lang="en-IN" sz="2800" b="0" i="0" dirty="0" smtClean="0">
                <a:effectLst/>
                <a:latin typeface="ff2"/>
              </a:rPr>
              <a:t>Smith SE, Read DJ. 1997. </a:t>
            </a:r>
            <a:r>
              <a:rPr lang="en-IN" sz="2800" b="0" i="0" dirty="0" err="1" smtClean="0">
                <a:effectLst/>
                <a:latin typeface="ff2"/>
              </a:rPr>
              <a:t>Mycorrhizal</a:t>
            </a:r>
            <a:r>
              <a:rPr lang="en-IN" sz="2800" b="0" i="0" dirty="0" smtClean="0">
                <a:effectLst/>
                <a:latin typeface="ff2"/>
              </a:rPr>
              <a:t> symbiosis. London,</a:t>
            </a:r>
          </a:p>
          <a:p>
            <a:r>
              <a:rPr lang="en-IN" sz="2800" b="0" i="0" dirty="0" smtClean="0">
                <a:effectLst/>
                <a:latin typeface="ff2"/>
              </a:rPr>
              <a:t>UK: Academic Press.</a:t>
            </a:r>
          </a:p>
          <a:p>
            <a:r>
              <a:rPr lang="en-IN" sz="2800" b="0" i="0" dirty="0" smtClean="0">
                <a:effectLst/>
                <a:latin typeface="ff2"/>
              </a:rPr>
              <a:t>Wang B. and </a:t>
            </a:r>
            <a:r>
              <a:rPr lang="en-IN" sz="2800" b="0" i="0" dirty="0" err="1" smtClean="0">
                <a:effectLst/>
                <a:latin typeface="ff2"/>
              </a:rPr>
              <a:t>Qiu</a:t>
            </a:r>
            <a:r>
              <a:rPr lang="en-IN" sz="2800" b="0" i="0" dirty="0" smtClean="0">
                <a:effectLst/>
                <a:latin typeface="ff2"/>
              </a:rPr>
              <a:t> YL. 2006. Phylogenetic distribution and</a:t>
            </a:r>
            <a:endParaRPr lang="en-IN" sz="2800" b="0" i="0" dirty="0">
              <a:effectLst/>
              <a:latin typeface="ff2"/>
            </a:endParaRPr>
          </a:p>
        </p:txBody>
      </p:sp>
    </p:spTree>
    <p:extLst>
      <p:ext uri="{BB962C8B-B14F-4D97-AF65-F5344CB8AC3E}">
        <p14:creationId xmlns:p14="http://schemas.microsoft.com/office/powerpoint/2010/main" val="44711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N" dirty="0">
                <a:latin typeface="ff2"/>
              </a:rPr>
              <a:t>The genetic diversity of </a:t>
            </a:r>
            <a:r>
              <a:rPr lang="en-IN" dirty="0" err="1">
                <a:latin typeface="ff2"/>
              </a:rPr>
              <a:t>arhuscular</a:t>
            </a:r>
            <a:r>
              <a:rPr lang="en-IN" dirty="0">
                <a:latin typeface="ff2"/>
              </a:rPr>
              <a:t> </a:t>
            </a:r>
            <a:r>
              <a:rPr lang="en-IN" dirty="0" err="1">
                <a:latin typeface="ff2"/>
              </a:rPr>
              <a:t>mycorrhizal</a:t>
            </a:r>
            <a:r>
              <a:rPr lang="en-IN" dirty="0">
                <a:latin typeface="ff2"/>
              </a:rPr>
              <a:t> fungi (AMF) was characterized in the </a:t>
            </a:r>
            <a:r>
              <a:rPr lang="en-IN" dirty="0" err="1">
                <a:latin typeface="ff2"/>
              </a:rPr>
              <a:t>rhizosphere</a:t>
            </a:r>
            <a:r>
              <a:rPr lang="en-IN" dirty="0">
                <a:latin typeface="ff2"/>
              </a:rPr>
              <a:t> of two sorghum genotypes</a:t>
            </a:r>
          </a:p>
          <a:p>
            <a:r>
              <a:rPr lang="en-IN" dirty="0">
                <a:latin typeface="ff2"/>
              </a:rPr>
              <a:t>contrasting for tolerance to </a:t>
            </a:r>
            <a:r>
              <a:rPr lang="en-IN" dirty="0" err="1">
                <a:latin typeface="ff2"/>
              </a:rPr>
              <a:t>aluminum</a:t>
            </a:r>
            <a:r>
              <a:rPr lang="en-IN" dirty="0">
                <a:latin typeface="ff2"/>
              </a:rPr>
              <a:t> toxicity, using molecular techniques. The plants were cultivated in an </a:t>
            </a:r>
            <a:r>
              <a:rPr lang="en-IN" dirty="0" err="1">
                <a:latin typeface="ff2"/>
              </a:rPr>
              <a:t>oxisol</a:t>
            </a:r>
            <a:r>
              <a:rPr lang="en-IN" dirty="0">
                <a:latin typeface="ff2"/>
              </a:rPr>
              <a:t> of </a:t>
            </a:r>
            <a:r>
              <a:rPr lang="en-IN" dirty="0" err="1">
                <a:latin typeface="ff2"/>
              </a:rPr>
              <a:t>lhe</a:t>
            </a:r>
            <a:endParaRPr lang="en-IN" dirty="0">
              <a:latin typeface="ff2"/>
            </a:endParaRPr>
          </a:p>
          <a:p>
            <a:r>
              <a:rPr lang="en-IN" dirty="0">
                <a:latin typeface="ff2"/>
              </a:rPr>
              <a:t>Brazilian </a:t>
            </a:r>
            <a:r>
              <a:rPr lang="en-IN" dirty="0" err="1">
                <a:latin typeface="ff2"/>
              </a:rPr>
              <a:t>cerrado</a:t>
            </a:r>
            <a:r>
              <a:rPr lang="en-IN" dirty="0">
                <a:latin typeface="ff2"/>
              </a:rPr>
              <a:t> with three levels of </a:t>
            </a:r>
            <a:r>
              <a:rPr lang="en-IN" dirty="0" err="1">
                <a:latin typeface="ff2"/>
              </a:rPr>
              <a:t>aluminum</a:t>
            </a:r>
            <a:r>
              <a:rPr lang="en-IN" dirty="0">
                <a:latin typeface="ff2"/>
              </a:rPr>
              <a:t> saturation (O, 20% and 40% ). DNA samples were amplified based on nested</a:t>
            </a:r>
          </a:p>
          <a:p>
            <a:r>
              <a:rPr lang="en-IN" dirty="0">
                <a:latin typeface="ff2"/>
              </a:rPr>
              <a:t>PCR using fungal universal </a:t>
            </a:r>
            <a:r>
              <a:rPr lang="en-IN" dirty="0" err="1">
                <a:latin typeface="ff2"/>
              </a:rPr>
              <a:t>prirners</a:t>
            </a:r>
            <a:r>
              <a:rPr lang="en-IN" dirty="0">
                <a:latin typeface="ff2"/>
              </a:rPr>
              <a:t> and specific </a:t>
            </a:r>
            <a:r>
              <a:rPr lang="en-IN" dirty="0" err="1">
                <a:latin typeface="ff2"/>
              </a:rPr>
              <a:t>prirners</a:t>
            </a:r>
            <a:r>
              <a:rPr lang="en-IN" dirty="0">
                <a:latin typeface="ff2"/>
              </a:rPr>
              <a:t> for </a:t>
            </a:r>
            <a:r>
              <a:rPr lang="en-IN" dirty="0" err="1">
                <a:latin typeface="ff2"/>
              </a:rPr>
              <a:t>Glomaeeae</a:t>
            </a:r>
            <a:r>
              <a:rPr lang="en-IN" dirty="0">
                <a:latin typeface="ff2"/>
              </a:rPr>
              <a:t> and </a:t>
            </a:r>
            <a:r>
              <a:rPr lang="en-IN" dirty="0" err="1">
                <a:latin typeface="ff2"/>
              </a:rPr>
              <a:t>Acaulosporaceae</a:t>
            </a:r>
            <a:r>
              <a:rPr lang="en-IN" dirty="0">
                <a:latin typeface="ff2"/>
              </a:rPr>
              <a:t> families, DGGE profiles clearly</a:t>
            </a:r>
          </a:p>
          <a:p>
            <a:r>
              <a:rPr lang="en-IN" dirty="0">
                <a:latin typeface="ff2"/>
              </a:rPr>
              <a:t>revealed that the diversity (number of </a:t>
            </a:r>
            <a:r>
              <a:rPr lang="en-IN" dirty="0" err="1">
                <a:latin typeface="ff2"/>
              </a:rPr>
              <a:t>amplicons</a:t>
            </a:r>
            <a:r>
              <a:rPr lang="en-IN" dirty="0">
                <a:latin typeface="ff2"/>
              </a:rPr>
              <a:t> ) found was higher for </a:t>
            </a:r>
            <a:r>
              <a:rPr lang="en-IN" dirty="0" err="1">
                <a:latin typeface="ff2"/>
              </a:rPr>
              <a:t>Acaulosporaceae</a:t>
            </a:r>
            <a:r>
              <a:rPr lang="en-IN" dirty="0">
                <a:latin typeface="ff2"/>
              </a:rPr>
              <a:t> than </a:t>
            </a:r>
            <a:r>
              <a:rPr lang="en-IN" dirty="0" err="1">
                <a:latin typeface="ff2"/>
              </a:rPr>
              <a:t>Glomaceae</a:t>
            </a:r>
            <a:r>
              <a:rPr lang="en-IN" dirty="0">
                <a:latin typeface="ff2"/>
              </a:rPr>
              <a:t>.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996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N" b="1" dirty="0" smtClean="0">
                <a:latin typeface="ff1"/>
              </a:rPr>
              <a:t>INTRODUCTION</a:t>
            </a:r>
          </a:p>
          <a:p>
            <a:endParaRPr lang="en-IN" b="1" dirty="0">
              <a:latin typeface="ff1"/>
            </a:endParaRPr>
          </a:p>
          <a:p>
            <a:r>
              <a:rPr lang="en-IN" dirty="0" smtClean="0">
                <a:latin typeface="ff2"/>
              </a:rPr>
              <a:t>The expansion </a:t>
            </a:r>
            <a:r>
              <a:rPr lang="en-IN" dirty="0">
                <a:latin typeface="ff2"/>
              </a:rPr>
              <a:t>of Brazilian agriculture has been</a:t>
            </a:r>
          </a:p>
          <a:p>
            <a:r>
              <a:rPr lang="en-IN" dirty="0">
                <a:latin typeface="ff2"/>
              </a:rPr>
              <a:t>increasing in the </a:t>
            </a:r>
            <a:r>
              <a:rPr lang="en-IN" dirty="0" err="1">
                <a:latin typeface="ff2"/>
              </a:rPr>
              <a:t>cerrado</a:t>
            </a:r>
            <a:r>
              <a:rPr lang="en-IN" dirty="0">
                <a:latin typeface="ff2"/>
              </a:rPr>
              <a:t> biome where there are extensive</a:t>
            </a:r>
          </a:p>
          <a:p>
            <a:r>
              <a:rPr lang="en-IN" dirty="0">
                <a:latin typeface="ff2"/>
              </a:rPr>
              <a:t>areas of potential new agricultural land.</a:t>
            </a:r>
          </a:p>
          <a:p>
            <a:r>
              <a:rPr lang="en-IN" dirty="0" err="1">
                <a:latin typeface="ff2"/>
              </a:rPr>
              <a:t>Oxisol</a:t>
            </a:r>
            <a:r>
              <a:rPr lang="en-IN" dirty="0">
                <a:latin typeface="ff2"/>
              </a:rPr>
              <a:t> ,</a:t>
            </a:r>
          </a:p>
          <a:p>
            <a:r>
              <a:rPr lang="en-IN" dirty="0">
                <a:latin typeface="ff2"/>
              </a:rPr>
              <a:t>the most</a:t>
            </a:r>
          </a:p>
          <a:p>
            <a:r>
              <a:rPr lang="en-IN" dirty="0">
                <a:latin typeface="ff2"/>
              </a:rPr>
              <a:t>common soil type in this ecosystem , presents a set of</a:t>
            </a:r>
          </a:p>
          <a:p>
            <a:r>
              <a:rPr lang="en-IN" dirty="0" err="1">
                <a:latin typeface="ff2"/>
              </a:rPr>
              <a:t>chernical</a:t>
            </a:r>
            <a:r>
              <a:rPr lang="en-IN" dirty="0">
                <a:latin typeface="ff2"/>
              </a:rPr>
              <a:t> constraint limiting plant growth and development,</a:t>
            </a:r>
          </a:p>
          <a:p>
            <a:r>
              <a:rPr lang="en-IN" dirty="0">
                <a:latin typeface="ff2"/>
              </a:rPr>
              <a:t>particularly ,</a:t>
            </a:r>
          </a:p>
          <a:p>
            <a:r>
              <a:rPr lang="en-IN" dirty="0">
                <a:latin typeface="ff2"/>
              </a:rPr>
              <a:t>low</a:t>
            </a:r>
          </a:p>
          <a:p>
            <a:r>
              <a:rPr lang="en-IN" dirty="0">
                <a:latin typeface="ff2"/>
              </a:rPr>
              <a:t>pH, low levels</a:t>
            </a:r>
          </a:p>
          <a:p>
            <a:r>
              <a:rPr lang="en-IN" dirty="0">
                <a:latin typeface="ff2"/>
              </a:rPr>
              <a:t>of</a:t>
            </a:r>
          </a:p>
          <a:p>
            <a:r>
              <a:rPr lang="en-IN" dirty="0">
                <a:latin typeface="ff2"/>
              </a:rPr>
              <a:t>nutrients and high</a:t>
            </a:r>
          </a:p>
          <a:p>
            <a:r>
              <a:rPr lang="en-IN" dirty="0">
                <a:latin typeface="ff2"/>
              </a:rPr>
              <a:t>phosphorus adsorption capacity </a:t>
            </a:r>
            <a:endParaRPr lang="en-IN" b="0" i="0" dirty="0">
              <a:effectLst/>
              <a:latin typeface="ff2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055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ff2"/>
              </a:rPr>
              <a:t>The use of acid soil tolerant sorghum cultivars provides</a:t>
            </a:r>
          </a:p>
          <a:p>
            <a:r>
              <a:rPr lang="en-IN" dirty="0">
                <a:latin typeface="ff2"/>
              </a:rPr>
              <a:t>an environmentally and </a:t>
            </a:r>
            <a:r>
              <a:rPr lang="en-IN" dirty="0" err="1">
                <a:latin typeface="ff2"/>
              </a:rPr>
              <a:t>eeonomical</a:t>
            </a:r>
            <a:r>
              <a:rPr lang="en-IN" dirty="0">
                <a:latin typeface="ff2"/>
              </a:rPr>
              <a:t> friendly component</a:t>
            </a:r>
          </a:p>
          <a:p>
            <a:r>
              <a:rPr lang="en-IN" dirty="0" err="1">
                <a:latin typeface="ff2"/>
              </a:rPr>
              <a:t>eontributing</a:t>
            </a:r>
            <a:r>
              <a:rPr lang="en-IN" dirty="0">
                <a:latin typeface="ff2"/>
              </a:rPr>
              <a:t> to sustainable crop production. Plants have</a:t>
            </a:r>
          </a:p>
          <a:p>
            <a:r>
              <a:rPr lang="en-IN" dirty="0">
                <a:latin typeface="ff2"/>
              </a:rPr>
              <a:t>developed several physiological and biochemical systems of</a:t>
            </a:r>
          </a:p>
          <a:p>
            <a:r>
              <a:rPr lang="en-IN" dirty="0">
                <a:latin typeface="ff2"/>
              </a:rPr>
              <a:t>adaptation to Pi-deficiency stress,</a:t>
            </a:r>
            <a:endParaRPr lang="en-IN" b="0" i="0" dirty="0">
              <a:effectLst/>
              <a:latin typeface="ff2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715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 err="1">
                <a:latin typeface="ff2"/>
              </a:rPr>
              <a:t>Mycorrhyzal</a:t>
            </a:r>
            <a:r>
              <a:rPr lang="en-IN" dirty="0">
                <a:latin typeface="ff2"/>
              </a:rPr>
              <a:t> symbiosis , a</a:t>
            </a:r>
          </a:p>
          <a:p>
            <a:r>
              <a:rPr lang="en-IN" dirty="0" err="1">
                <a:latin typeface="ff2"/>
              </a:rPr>
              <a:t>mutualistie</a:t>
            </a:r>
            <a:r>
              <a:rPr lang="en-IN" dirty="0">
                <a:latin typeface="ff2"/>
              </a:rPr>
              <a:t> plant-</a:t>
            </a:r>
            <a:r>
              <a:rPr lang="en-IN" dirty="0" err="1">
                <a:latin typeface="ff2"/>
              </a:rPr>
              <a:t>Iungus</a:t>
            </a:r>
            <a:r>
              <a:rPr lang="en-IN" dirty="0">
                <a:latin typeface="ff2"/>
              </a:rPr>
              <a:t> , is an essential feature of the</a:t>
            </a:r>
          </a:p>
          <a:p>
            <a:r>
              <a:rPr lang="en-IN" dirty="0" err="1">
                <a:latin typeface="ff2"/>
              </a:rPr>
              <a:t>biologv</a:t>
            </a:r>
            <a:r>
              <a:rPr lang="en-IN" dirty="0">
                <a:latin typeface="ff2"/>
              </a:rPr>
              <a:t> </a:t>
            </a:r>
            <a:r>
              <a:rPr lang="en-IN" dirty="0" err="1">
                <a:latin typeface="ff2"/>
              </a:rPr>
              <a:t>arul</a:t>
            </a:r>
            <a:r>
              <a:rPr lang="en-IN" dirty="0">
                <a:latin typeface="ff2"/>
              </a:rPr>
              <a:t> «</a:t>
            </a:r>
            <a:r>
              <a:rPr lang="en-IN" dirty="0" err="1">
                <a:latin typeface="ff2"/>
              </a:rPr>
              <a:t>cology</a:t>
            </a:r>
            <a:r>
              <a:rPr lang="en-IN" dirty="0">
                <a:latin typeface="ff2"/>
              </a:rPr>
              <a:t> of most terrestrial plants , since it</a:t>
            </a:r>
          </a:p>
          <a:p>
            <a:r>
              <a:rPr lang="en-IN" dirty="0">
                <a:latin typeface="ff2"/>
              </a:rPr>
              <a:t>influences their growth</a:t>
            </a:r>
          </a:p>
          <a:p>
            <a:r>
              <a:rPr lang="en-IN" dirty="0">
                <a:latin typeface="ff2"/>
              </a:rPr>
              <a:t>111</a:t>
            </a:r>
          </a:p>
          <a:p>
            <a:r>
              <a:rPr lang="en-IN" dirty="0">
                <a:latin typeface="ff2"/>
              </a:rPr>
              <a:t>a multifunctional nature</a:t>
            </a:r>
          </a:p>
          <a:p>
            <a:r>
              <a:rPr lang="en-IN" dirty="0">
                <a:latin typeface="ff2"/>
              </a:rPr>
              <a:t>( </a:t>
            </a:r>
            <a:r>
              <a:rPr lang="en-IN" dirty="0" err="1">
                <a:latin typeface="ff2"/>
              </a:rPr>
              <a:t>Rosendahl</a:t>
            </a:r>
            <a:r>
              <a:rPr lang="en-IN" dirty="0">
                <a:latin typeface="ff2"/>
              </a:rPr>
              <a:t>, 2008; Nielson et al. , 2004; Smith and Read,</a:t>
            </a:r>
          </a:p>
          <a:p>
            <a:r>
              <a:rPr lang="en-IN" dirty="0">
                <a:latin typeface="ff2"/>
              </a:rPr>
              <a:t>1997; N,'</a:t>
            </a:r>
            <a:r>
              <a:rPr lang="en-IN" dirty="0" err="1">
                <a:latin typeface="ff2"/>
              </a:rPr>
              <a:t>wshalll</a:t>
            </a:r>
            <a:r>
              <a:rPr lang="en-IN" dirty="0">
                <a:latin typeface="ff2"/>
              </a:rPr>
              <a:t> et </a:t>
            </a:r>
            <a:r>
              <a:rPr lang="en-IN" dirty="0" err="1">
                <a:latin typeface="ff2"/>
              </a:rPr>
              <a:t>aI</a:t>
            </a:r>
            <a:r>
              <a:rPr lang="en-IN" dirty="0">
                <a:latin typeface="ff2"/>
              </a:rPr>
              <a:t>., 1995).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1313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>
                <a:latin typeface="ff1"/>
              </a:rPr>
              <a:t>MATERIALS AND </a:t>
            </a:r>
            <a:r>
              <a:rPr lang="en-IN" b="1" dirty="0" smtClean="0">
                <a:latin typeface="ff1"/>
              </a:rPr>
              <a:t>METHODS</a:t>
            </a:r>
          </a:p>
          <a:p>
            <a:endParaRPr lang="en-IN" b="1" dirty="0">
              <a:latin typeface="ff1"/>
            </a:endParaRPr>
          </a:p>
          <a:p>
            <a:r>
              <a:rPr lang="en-IN" dirty="0">
                <a:latin typeface="ff2"/>
              </a:rPr>
              <a:t>Sampling</a:t>
            </a:r>
          </a:p>
          <a:p>
            <a:r>
              <a:rPr lang="en-IN" dirty="0" err="1">
                <a:latin typeface="ff2"/>
              </a:rPr>
              <a:t>Oxisol</a:t>
            </a:r>
            <a:r>
              <a:rPr lang="en-IN" dirty="0">
                <a:latin typeface="ff2"/>
              </a:rPr>
              <a:t> samples were taken from the </a:t>
            </a:r>
            <a:r>
              <a:rPr lang="en-IN" dirty="0" err="1">
                <a:latin typeface="ff2"/>
              </a:rPr>
              <a:t>rhizosphere</a:t>
            </a:r>
            <a:r>
              <a:rPr lang="en-IN" dirty="0">
                <a:latin typeface="ff2"/>
              </a:rPr>
              <a:t> of two</a:t>
            </a:r>
          </a:p>
          <a:p>
            <a:r>
              <a:rPr lang="en-IN" dirty="0">
                <a:latin typeface="ff2"/>
              </a:rPr>
              <a:t>sorghum lines contrasting in </a:t>
            </a:r>
            <a:r>
              <a:rPr lang="en-IN" dirty="0" err="1">
                <a:latin typeface="ff2"/>
              </a:rPr>
              <a:t>aluminum</a:t>
            </a:r>
            <a:r>
              <a:rPr lang="en-IN" dirty="0">
                <a:latin typeface="ff2"/>
              </a:rPr>
              <a:t> tolerance (G 1-</a:t>
            </a:r>
          </a:p>
          <a:p>
            <a:r>
              <a:rPr lang="en-IN" dirty="0">
                <a:latin typeface="ff2"/>
              </a:rPr>
              <a:t>tolerant </a:t>
            </a:r>
            <a:r>
              <a:rPr lang="en-IN" dirty="0" err="1">
                <a:latin typeface="ff2"/>
              </a:rPr>
              <a:t>aru</a:t>
            </a:r>
            <a:r>
              <a:rPr lang="en-IN" dirty="0">
                <a:latin typeface="ff2"/>
              </a:rPr>
              <a:t>] G2-sensible) developed by the </a:t>
            </a:r>
            <a:r>
              <a:rPr lang="en-IN" dirty="0" err="1">
                <a:latin typeface="ff2"/>
              </a:rPr>
              <a:t>Embrapa</a:t>
            </a:r>
            <a:r>
              <a:rPr lang="en-IN" dirty="0">
                <a:latin typeface="ff2"/>
              </a:rPr>
              <a:t> </a:t>
            </a:r>
            <a:r>
              <a:rPr lang="en-IN" dirty="0" err="1">
                <a:latin typeface="ff2"/>
              </a:rPr>
              <a:t>Maiz</a:t>
            </a:r>
            <a:endParaRPr lang="en-IN" dirty="0">
              <a:latin typeface="ff2"/>
            </a:endParaRP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669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ff2"/>
              </a:rPr>
              <a:t>oil samples of 500 mg were used for total DNA</a:t>
            </a:r>
          </a:p>
          <a:p>
            <a:r>
              <a:rPr lang="en-IN" dirty="0">
                <a:latin typeface="ff2"/>
              </a:rPr>
              <a:t>extraction using BIO 101 Kit protocols, following the</a:t>
            </a:r>
          </a:p>
          <a:p>
            <a:r>
              <a:rPr lang="en-IN" dirty="0">
                <a:latin typeface="ff2"/>
              </a:rPr>
              <a:t>manufacturer's recommendations. 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666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b="1" dirty="0">
                <a:latin typeface="ff1"/>
              </a:rPr>
              <a:t>RESUL TS AND </a:t>
            </a:r>
            <a:r>
              <a:rPr lang="en-IN" b="1" dirty="0" smtClean="0">
                <a:latin typeface="ff1"/>
              </a:rPr>
              <a:t>DISCUSSION</a:t>
            </a:r>
          </a:p>
          <a:p>
            <a:endParaRPr lang="en-IN" b="1" dirty="0">
              <a:latin typeface="ff1"/>
            </a:endParaRPr>
          </a:p>
          <a:p>
            <a:r>
              <a:rPr lang="en-IN" dirty="0">
                <a:latin typeface="ff2"/>
              </a:rPr>
              <a:t>The plant exudation </a:t>
            </a:r>
            <a:r>
              <a:rPr lang="en-IN" dirty="0" err="1">
                <a:latin typeface="ff2"/>
              </a:rPr>
              <a:t>pattem</a:t>
            </a:r>
            <a:r>
              <a:rPr lang="en-IN" dirty="0">
                <a:latin typeface="ff2"/>
              </a:rPr>
              <a:t> affects the structural and</a:t>
            </a:r>
          </a:p>
          <a:p>
            <a:r>
              <a:rPr lang="en-IN" dirty="0">
                <a:latin typeface="ff2"/>
              </a:rPr>
              <a:t>functional diversity of </a:t>
            </a:r>
            <a:r>
              <a:rPr lang="en-IN" dirty="0" err="1">
                <a:latin typeface="ff2"/>
              </a:rPr>
              <a:t>rhizosphere</a:t>
            </a:r>
            <a:r>
              <a:rPr lang="en-IN" dirty="0">
                <a:latin typeface="ff2"/>
              </a:rPr>
              <a:t> microbial communities</a:t>
            </a:r>
          </a:p>
          <a:p>
            <a:r>
              <a:rPr lang="en-IN" dirty="0">
                <a:latin typeface="ff2"/>
              </a:rPr>
              <a:t>( 12 ) . Based' on DGGE </a:t>
            </a:r>
            <a:r>
              <a:rPr lang="en-IN" dirty="0" err="1">
                <a:latin typeface="ff2"/>
              </a:rPr>
              <a:t>pattems</a:t>
            </a:r>
            <a:r>
              <a:rPr lang="en-IN" dirty="0">
                <a:latin typeface="ff2"/>
              </a:rPr>
              <a:t>, the data allow the</a:t>
            </a:r>
          </a:p>
          <a:p>
            <a:r>
              <a:rPr lang="en-IN" dirty="0">
                <a:latin typeface="ff2"/>
              </a:rPr>
              <a:t>comparison of variation in the AM fungal community</a:t>
            </a:r>
          </a:p>
          <a:p>
            <a:r>
              <a:rPr lang="en-IN" dirty="0">
                <a:latin typeface="ff2"/>
              </a:rPr>
              <a:t>composition among plants genotypes, between the presence</a:t>
            </a:r>
          </a:p>
          <a:p>
            <a:r>
              <a:rPr lang="en-IN" dirty="0">
                <a:latin typeface="ff2"/>
              </a:rPr>
              <a:t>and absence of plants and 'between levels of </a:t>
            </a:r>
            <a:r>
              <a:rPr lang="en-IN" dirty="0" err="1">
                <a:latin typeface="ff2"/>
              </a:rPr>
              <a:t>aluminum</a:t>
            </a:r>
            <a:endParaRPr lang="en-IN" dirty="0">
              <a:latin typeface="ff2"/>
            </a:endParaRPr>
          </a:p>
          <a:p>
            <a:r>
              <a:rPr lang="en-IN" dirty="0">
                <a:latin typeface="ff2"/>
              </a:rPr>
              <a:t>saturation.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1567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ff2"/>
              </a:rPr>
              <a:t>There was a strong shift in the </a:t>
            </a:r>
            <a:r>
              <a:rPr lang="en-IN" dirty="0" err="1">
                <a:latin typeface="ff2"/>
              </a:rPr>
              <a:t>mycorrhizal</a:t>
            </a:r>
            <a:endParaRPr lang="en-IN" dirty="0">
              <a:latin typeface="ff2"/>
            </a:endParaRPr>
          </a:p>
          <a:p>
            <a:r>
              <a:rPr lang="en-IN" dirty="0">
                <a:latin typeface="ff2"/>
              </a:rPr>
              <a:t>communities due to AI saturation, principally in the bulk soil</a:t>
            </a:r>
          </a:p>
          <a:p>
            <a:r>
              <a:rPr lang="en-IN" dirty="0">
                <a:latin typeface="ff2"/>
              </a:rPr>
              <a:t>samples and in the </a:t>
            </a:r>
            <a:r>
              <a:rPr lang="en-IN" dirty="0" err="1">
                <a:latin typeface="ff2"/>
              </a:rPr>
              <a:t>rhizosphere</a:t>
            </a:r>
            <a:r>
              <a:rPr lang="en-IN" dirty="0">
                <a:latin typeface="ff2"/>
              </a:rPr>
              <a:t> soil for the </a:t>
            </a:r>
            <a:r>
              <a:rPr lang="en-IN" dirty="0" err="1">
                <a:latin typeface="ff2"/>
              </a:rPr>
              <a:t>Acaulosporaceae</a:t>
            </a:r>
            <a:endParaRPr lang="en-IN" dirty="0">
              <a:latin typeface="ff2"/>
            </a:endParaRPr>
          </a:p>
          <a:p>
            <a:r>
              <a:rPr lang="en-IN" dirty="0">
                <a:latin typeface="ff2"/>
              </a:rPr>
              <a:t>family, with reduced diversity in the high AI saturation</a:t>
            </a:r>
          </a:p>
          <a:p>
            <a:r>
              <a:rPr lang="en-IN" dirty="0">
                <a:latin typeface="ff2"/>
              </a:rPr>
              <a:t>environment. </a:t>
            </a:r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698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</TotalTime>
  <Words>553</Words>
  <Application>Microsoft Office PowerPoint</Application>
  <PresentationFormat>On-screen Show (4:3)</PresentationFormat>
  <Paragraphs>89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Concourse</vt:lpstr>
      <vt:lpstr>      Studies on mycorrhizal diversity associated with sorghum vulgare from Parner   R K Aher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0wn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Studies on mycorrhizal diversity associated with sorghum vulgare from Parner   R K Aher</dc:title>
  <dc:creator>0wner</dc:creator>
  <cp:lastModifiedBy>0wner</cp:lastModifiedBy>
  <cp:revision>6</cp:revision>
  <dcterms:created xsi:type="dcterms:W3CDTF">2017-01-07T09:25:14Z</dcterms:created>
  <dcterms:modified xsi:type="dcterms:W3CDTF">2017-01-07T09:38:28Z</dcterms:modified>
</cp:coreProperties>
</file>