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D823-1771-4F03-BB0A-AC27464CE945}" type="datetimeFigureOut">
              <a:rPr lang="en-IN" smtClean="0"/>
              <a:t>07-01-2017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EF193-D26E-4DDF-8D58-7A34C49092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2334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D823-1771-4F03-BB0A-AC27464CE945}" type="datetimeFigureOut">
              <a:rPr lang="en-IN" smtClean="0"/>
              <a:t>07-01-2017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EF193-D26E-4DDF-8D58-7A34C49092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7537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D823-1771-4F03-BB0A-AC27464CE945}" type="datetimeFigureOut">
              <a:rPr lang="en-IN" smtClean="0"/>
              <a:t>07-01-2017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EF193-D26E-4DDF-8D58-7A34C49092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950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D823-1771-4F03-BB0A-AC27464CE945}" type="datetimeFigureOut">
              <a:rPr lang="en-IN" smtClean="0"/>
              <a:t>07-01-2017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EF193-D26E-4DDF-8D58-7A34C49092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0520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D823-1771-4F03-BB0A-AC27464CE945}" type="datetimeFigureOut">
              <a:rPr lang="en-IN" smtClean="0"/>
              <a:t>07-01-2017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EF193-D26E-4DDF-8D58-7A34C49092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7153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D823-1771-4F03-BB0A-AC27464CE945}" type="datetimeFigureOut">
              <a:rPr lang="en-IN" smtClean="0"/>
              <a:t>07-01-2017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EF193-D26E-4DDF-8D58-7A34C49092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1078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D823-1771-4F03-BB0A-AC27464CE945}" type="datetimeFigureOut">
              <a:rPr lang="en-IN" smtClean="0"/>
              <a:t>07-01-2017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EF193-D26E-4DDF-8D58-7A34C49092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3939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D823-1771-4F03-BB0A-AC27464CE945}" type="datetimeFigureOut">
              <a:rPr lang="en-IN" smtClean="0"/>
              <a:t>07-01-2017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EF193-D26E-4DDF-8D58-7A34C49092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2715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D823-1771-4F03-BB0A-AC27464CE945}" type="datetimeFigureOut">
              <a:rPr lang="en-IN" smtClean="0"/>
              <a:t>07-01-2017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EF193-D26E-4DDF-8D58-7A34C49092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3319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D823-1771-4F03-BB0A-AC27464CE945}" type="datetimeFigureOut">
              <a:rPr lang="en-IN" smtClean="0"/>
              <a:t>07-01-2017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EF193-D26E-4DDF-8D58-7A34C49092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4884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D823-1771-4F03-BB0A-AC27464CE945}" type="datetimeFigureOut">
              <a:rPr lang="en-IN" smtClean="0"/>
              <a:t>07-01-2017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EF193-D26E-4DDF-8D58-7A34C49092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0477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2D823-1771-4F03-BB0A-AC27464CE945}" type="datetimeFigureOut">
              <a:rPr lang="en-IN" smtClean="0"/>
              <a:t>07-01-2017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EF193-D26E-4DDF-8D58-7A34C49092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9582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#_bookmark0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N" sz="4800" dirty="0" smtClean="0">
                <a:solidFill>
                  <a:srgbClr val="002060"/>
                </a:solidFill>
              </a:rPr>
              <a:t>Role of </a:t>
            </a:r>
            <a:r>
              <a:rPr lang="en-IN" sz="4800" dirty="0" err="1" smtClean="0">
                <a:solidFill>
                  <a:srgbClr val="002060"/>
                </a:solidFill>
              </a:rPr>
              <a:t>Biotehnology</a:t>
            </a:r>
            <a:r>
              <a:rPr lang="en-IN" sz="4800" dirty="0" smtClean="0">
                <a:solidFill>
                  <a:srgbClr val="002060"/>
                </a:solidFill>
              </a:rPr>
              <a:t> in soil fumigation</a:t>
            </a:r>
            <a:r>
              <a:rPr lang="en-IN" sz="4800" dirty="0" smtClean="0"/>
              <a:t/>
            </a:r>
            <a:br>
              <a:rPr lang="en-IN" sz="4800" dirty="0" smtClean="0"/>
            </a:br>
            <a:endParaRPr lang="en-IN" sz="48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Dr. R K </a:t>
            </a:r>
            <a:r>
              <a:rPr lang="en-US" dirty="0" err="1" smtClean="0">
                <a:solidFill>
                  <a:srgbClr val="FF0000"/>
                </a:solidFill>
              </a:rPr>
              <a:t>Aher</a:t>
            </a: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672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2690336"/>
            <a:ext cx="81369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effectLst/>
                <a:latin typeface="Times New Roman"/>
                <a:ea typeface="PMingLiU"/>
              </a:rPr>
              <a:t>Tree</a:t>
            </a:r>
            <a:r>
              <a:rPr lang="en-US" sz="3200" spc="210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3200" dirty="0" smtClean="0">
                <a:effectLst/>
                <a:latin typeface="Times New Roman"/>
                <a:ea typeface="PMingLiU"/>
              </a:rPr>
              <a:t>growth</a:t>
            </a:r>
            <a:r>
              <a:rPr lang="en-US" sz="3200" spc="210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3200" dirty="0" smtClean="0">
                <a:effectLst/>
                <a:latin typeface="Times New Roman"/>
                <a:ea typeface="PMingLiU"/>
              </a:rPr>
              <a:t>and</a:t>
            </a:r>
            <a:r>
              <a:rPr lang="en-US" sz="3200" spc="200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3200" dirty="0" smtClean="0">
                <a:effectLst/>
                <a:latin typeface="Times New Roman"/>
                <a:ea typeface="PMingLiU"/>
              </a:rPr>
              <a:t>yield</a:t>
            </a:r>
            <a:r>
              <a:rPr lang="en-US" sz="3200" spc="215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3200" dirty="0" smtClean="0">
                <a:effectLst/>
                <a:latin typeface="Times New Roman"/>
                <a:ea typeface="PMingLiU"/>
              </a:rPr>
              <a:t>were</a:t>
            </a:r>
            <a:r>
              <a:rPr lang="en-US" sz="3200" spc="210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3200" dirty="0" smtClean="0">
                <a:effectLst/>
                <a:latin typeface="Times New Roman"/>
                <a:ea typeface="PMingLiU"/>
              </a:rPr>
              <a:t>not affected</a:t>
            </a:r>
            <a:r>
              <a:rPr lang="en-US" sz="3200" spc="140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3200" dirty="0" smtClean="0">
                <a:effectLst/>
                <a:latin typeface="Times New Roman"/>
                <a:ea typeface="PMingLiU"/>
              </a:rPr>
              <a:t>by</a:t>
            </a:r>
            <a:r>
              <a:rPr lang="en-US" sz="3200" spc="135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3200" dirty="0" smtClean="0">
                <a:effectLst/>
                <a:latin typeface="Times New Roman"/>
                <a:ea typeface="PMingLiU"/>
              </a:rPr>
              <a:t>pre-plant</a:t>
            </a:r>
            <a:r>
              <a:rPr lang="en-US" sz="3200" spc="140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3200" dirty="0" smtClean="0">
                <a:effectLst/>
                <a:latin typeface="Times New Roman"/>
                <a:ea typeface="PMingLiU"/>
              </a:rPr>
              <a:t>soil</a:t>
            </a:r>
            <a:r>
              <a:rPr lang="en-US" sz="3200" spc="135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3200" dirty="0" smtClean="0">
                <a:effectLst/>
                <a:latin typeface="Times New Roman"/>
                <a:ea typeface="PMingLiU"/>
              </a:rPr>
              <a:t>treatment</a:t>
            </a:r>
            <a:r>
              <a:rPr lang="en-US" sz="3200" spc="140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3200" dirty="0" smtClean="0">
                <a:effectLst/>
                <a:latin typeface="Times New Roman"/>
                <a:ea typeface="PMingLiU"/>
              </a:rPr>
              <a:t>except</a:t>
            </a:r>
            <a:r>
              <a:rPr lang="en-US" sz="3200" spc="140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3200" dirty="0" smtClean="0">
                <a:effectLst/>
                <a:latin typeface="Times New Roman"/>
                <a:ea typeface="PMingLiU"/>
              </a:rPr>
              <a:t>for</a:t>
            </a:r>
            <a:r>
              <a:rPr lang="en-US" sz="3200" spc="135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3200" dirty="0" smtClean="0">
                <a:effectLst/>
                <a:latin typeface="Times New Roman"/>
                <a:ea typeface="PMingLiU"/>
              </a:rPr>
              <a:t>lateral</a:t>
            </a:r>
            <a:r>
              <a:rPr lang="en-US" sz="3200" spc="135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3200" dirty="0" smtClean="0">
                <a:effectLst/>
                <a:latin typeface="Times New Roman"/>
                <a:ea typeface="PMingLiU"/>
              </a:rPr>
              <a:t>extension</a:t>
            </a:r>
            <a:r>
              <a:rPr lang="en-US" sz="3200" spc="140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3200" dirty="0" smtClean="0">
                <a:effectLst/>
                <a:latin typeface="Times New Roman"/>
                <a:ea typeface="PMingLiU"/>
              </a:rPr>
              <a:t>growth,</a:t>
            </a:r>
            <a:r>
              <a:rPr lang="en-US" sz="3200" spc="135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3200" dirty="0" smtClean="0">
                <a:effectLst/>
                <a:latin typeface="Times New Roman"/>
                <a:ea typeface="PMingLiU"/>
              </a:rPr>
              <a:t>which</a:t>
            </a:r>
            <a:r>
              <a:rPr lang="en-US" sz="3200" spc="140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3200" dirty="0" smtClean="0">
                <a:effectLst/>
                <a:latin typeface="Times New Roman"/>
                <a:ea typeface="PMingLiU"/>
              </a:rPr>
              <a:t>was</a:t>
            </a:r>
            <a:r>
              <a:rPr lang="en-US" sz="3200" spc="135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3200" dirty="0" smtClean="0">
                <a:effectLst/>
                <a:latin typeface="Times New Roman"/>
                <a:ea typeface="PMingLiU"/>
              </a:rPr>
              <a:t>longer</a:t>
            </a:r>
            <a:r>
              <a:rPr lang="en-US" sz="3200" spc="140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3200" dirty="0" smtClean="0">
                <a:effectLst/>
                <a:latin typeface="Times New Roman"/>
                <a:ea typeface="PMingLiU"/>
              </a:rPr>
              <a:t>in</a:t>
            </a:r>
            <a:r>
              <a:rPr lang="en-US" sz="3200" spc="135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3200" dirty="0" smtClean="0">
                <a:effectLst/>
                <a:latin typeface="Times New Roman"/>
                <a:ea typeface="PMingLiU"/>
              </a:rPr>
              <a:t>trees</a:t>
            </a:r>
            <a:r>
              <a:rPr lang="en-US" sz="3200" spc="140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3200" dirty="0" smtClean="0">
                <a:effectLst/>
                <a:latin typeface="Times New Roman"/>
                <a:ea typeface="PMingLiU"/>
              </a:rPr>
              <a:t>growing</a:t>
            </a:r>
            <a:r>
              <a:rPr lang="en-US" sz="3200" spc="140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3200" dirty="0" smtClean="0">
                <a:effectLst/>
                <a:latin typeface="Times New Roman"/>
                <a:ea typeface="PMingLiU"/>
              </a:rPr>
              <a:t>in</a:t>
            </a:r>
            <a:r>
              <a:rPr lang="en-US" sz="3200" spc="135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3200" dirty="0" smtClean="0">
                <a:effectLst/>
                <a:latin typeface="Times New Roman"/>
                <a:ea typeface="PMingLiU"/>
              </a:rPr>
              <a:t>compost-treated</a:t>
            </a:r>
            <a:r>
              <a:rPr lang="en-US" sz="3200" spc="140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3200" dirty="0" smtClean="0">
                <a:effectLst/>
                <a:latin typeface="Times New Roman"/>
                <a:ea typeface="PMingLiU"/>
              </a:rPr>
              <a:t>soil</a:t>
            </a:r>
            <a:r>
              <a:rPr lang="en-US" sz="3200" spc="135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3200" dirty="0" smtClean="0">
                <a:effectLst/>
                <a:latin typeface="Times New Roman"/>
                <a:ea typeface="PMingLiU"/>
              </a:rPr>
              <a:t>in 2003 as compared to those in the fumigation treatment. 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4063401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2551837"/>
            <a:ext cx="83884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effectLst/>
                <a:latin typeface="Times New Roman"/>
                <a:ea typeface="PMingLiU"/>
              </a:rPr>
              <a:t>Bulk soil bacterial PCR-DGGE  fingerprints  differed  strongly  among </a:t>
            </a:r>
            <a:r>
              <a:rPr lang="en-US" sz="2800" spc="125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2800" dirty="0" smtClean="0">
                <a:effectLst/>
                <a:latin typeface="Times New Roman"/>
                <a:ea typeface="PMingLiU"/>
              </a:rPr>
              <a:t>the different soil treatments 1 year after their application, with the fingerprints derived from each pre-plant  soil  treatment </a:t>
            </a:r>
            <a:r>
              <a:rPr lang="en-US" sz="2800" spc="220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2800" dirty="0" smtClean="0">
                <a:effectLst/>
                <a:latin typeface="Times New Roman"/>
                <a:ea typeface="PMingLiU"/>
              </a:rPr>
              <a:t>clustering separately</a:t>
            </a:r>
            <a:r>
              <a:rPr lang="en-US" sz="2800" spc="135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2800" dirty="0" smtClean="0">
                <a:effectLst/>
                <a:latin typeface="Times New Roman"/>
                <a:ea typeface="PMingLiU"/>
              </a:rPr>
              <a:t>in</a:t>
            </a:r>
            <a:r>
              <a:rPr lang="en-US" sz="2800" spc="125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2800" dirty="0" smtClean="0">
                <a:effectLst/>
                <a:latin typeface="Times New Roman"/>
                <a:ea typeface="PMingLiU"/>
              </a:rPr>
              <a:t>a</a:t>
            </a:r>
            <a:r>
              <a:rPr lang="en-US" sz="2800" spc="130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2800" dirty="0" smtClean="0">
                <a:effectLst/>
                <a:latin typeface="Times New Roman"/>
                <a:ea typeface="PMingLiU"/>
              </a:rPr>
              <a:t>hierarchical</a:t>
            </a:r>
            <a:r>
              <a:rPr lang="en-US" sz="2800" spc="130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2800" dirty="0" smtClean="0">
                <a:effectLst/>
                <a:latin typeface="Times New Roman"/>
                <a:ea typeface="PMingLiU"/>
              </a:rPr>
              <a:t>cluster</a:t>
            </a:r>
            <a:r>
              <a:rPr lang="en-US" sz="2800" spc="135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2800" dirty="0" smtClean="0">
                <a:effectLst/>
                <a:latin typeface="Times New Roman"/>
                <a:ea typeface="PMingLiU"/>
              </a:rPr>
              <a:t>analysis.</a:t>
            </a:r>
            <a:r>
              <a:rPr lang="en-US" sz="2800" spc="125" dirty="0" smtClean="0">
                <a:effectLst/>
                <a:latin typeface="Times New Roman"/>
                <a:ea typeface="PMingLiU"/>
              </a:rPr>
              <a:t> 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320877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551837"/>
            <a:ext cx="62464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smtClean="0"/>
              <a:t>Thank you very much</a:t>
            </a:r>
            <a:endParaRPr lang="en-IN" sz="6000" b="1" dirty="0"/>
          </a:p>
        </p:txBody>
      </p:sp>
    </p:spTree>
    <p:extLst>
      <p:ext uri="{BB962C8B-B14F-4D97-AF65-F5344CB8AC3E}">
        <p14:creationId xmlns:p14="http://schemas.microsoft.com/office/powerpoint/2010/main" val="3621180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58847"/>
            <a:ext cx="8280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Soil</a:t>
            </a:r>
            <a:r>
              <a:rPr lang="en-US" sz="2400" spc="95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fungal</a:t>
            </a:r>
            <a:r>
              <a:rPr lang="en-US" sz="2400" spc="90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communities</a:t>
            </a:r>
            <a:r>
              <a:rPr lang="en-US" sz="2400" spc="95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converged</a:t>
            </a:r>
            <a:r>
              <a:rPr lang="en-US" sz="2400" spc="95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more</a:t>
            </a:r>
            <a:r>
              <a:rPr lang="en-US" sz="2400" spc="90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rapidly</a:t>
            </a:r>
            <a:r>
              <a:rPr lang="en-US" sz="2400" spc="95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than</a:t>
            </a:r>
            <a:r>
              <a:rPr lang="en-US" sz="2400" spc="95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bacterial</a:t>
            </a:r>
            <a:r>
              <a:rPr lang="en-US" sz="2400" spc="90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communities,</a:t>
            </a:r>
            <a:r>
              <a:rPr lang="en-US" sz="2400" spc="95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with</a:t>
            </a:r>
            <a:r>
              <a:rPr lang="en-US" sz="2400" spc="95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no</a:t>
            </a:r>
            <a:r>
              <a:rPr lang="en-US" sz="2400" spc="95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discernable pattern related to pre-plant soil treatments 10 months after replanting. Changes in bulk  soil  bacterial  and  fungal  communities </a:t>
            </a:r>
            <a:r>
              <a:rPr lang="en-US" sz="2400" spc="120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in response</a:t>
            </a:r>
            <a:r>
              <a:rPr lang="en-US" sz="2400" spc="155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to</a:t>
            </a:r>
            <a:r>
              <a:rPr lang="en-US" sz="2400" spc="160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soil</a:t>
            </a:r>
            <a:r>
              <a:rPr lang="en-US" sz="2400" spc="150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treatments</a:t>
            </a:r>
            <a:r>
              <a:rPr lang="en-US" sz="2400" spc="155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had</a:t>
            </a:r>
            <a:r>
              <a:rPr lang="en-US" sz="2400" spc="155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no</a:t>
            </a:r>
            <a:r>
              <a:rPr lang="en-US" sz="2400" spc="155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obvious</a:t>
            </a:r>
            <a:r>
              <a:rPr lang="en-US" sz="2400" spc="155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correlation</a:t>
            </a:r>
            <a:r>
              <a:rPr lang="en-US" sz="2400" spc="155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with</a:t>
            </a:r>
            <a:r>
              <a:rPr lang="en-US" sz="2400" spc="150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tree</a:t>
            </a:r>
            <a:r>
              <a:rPr lang="en-US" sz="2400" spc="160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performance.</a:t>
            </a:r>
            <a:r>
              <a:rPr lang="en-US" sz="2400" spc="155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On</a:t>
            </a:r>
            <a:r>
              <a:rPr lang="en-US" sz="2400" spc="155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the</a:t>
            </a:r>
            <a:r>
              <a:rPr lang="en-US" sz="2400" spc="155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other</a:t>
            </a:r>
            <a:r>
              <a:rPr lang="en-US" sz="2400" spc="155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hand,</a:t>
            </a:r>
            <a:r>
              <a:rPr lang="en-US" sz="2400" spc="150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rootstock</a:t>
            </a:r>
            <a:r>
              <a:rPr lang="en-US" sz="2400" spc="160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genotypes</a:t>
            </a:r>
            <a:r>
              <a:rPr lang="en-US" sz="2400" spc="155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modified</a:t>
            </a:r>
            <a:r>
              <a:rPr lang="en-US" sz="2400" spc="155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their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PMingLiU"/>
              </a:rPr>
              <a:t>rhizosphere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 environments which differed significantly in their bacterial, pseudomonad, fungal and 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PMingLiU"/>
              </a:rPr>
              <a:t>oomycete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  communities. </a:t>
            </a:r>
            <a:r>
              <a:rPr lang="en-US" sz="2400" spc="25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endParaRPr lang="en-IN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631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243513"/>
            <a:ext cx="76328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Cluster analysis</a:t>
            </a:r>
            <a:r>
              <a:rPr lang="en-US" sz="2400" spc="130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of</a:t>
            </a:r>
            <a:r>
              <a:rPr lang="en-US" sz="2400" spc="130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PCR-DGGE</a:t>
            </a:r>
            <a:r>
              <a:rPr lang="en-US" sz="2400" spc="130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fingerprints</a:t>
            </a:r>
            <a:r>
              <a:rPr lang="en-US" sz="2400" spc="130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of</a:t>
            </a:r>
            <a:r>
              <a:rPr lang="en-US" sz="2400" spc="75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fungal</a:t>
            </a:r>
            <a:r>
              <a:rPr lang="en-US" sz="2400" spc="125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and</a:t>
            </a:r>
            <a:r>
              <a:rPr lang="en-US" sz="2400" spc="125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pseudomonad</a:t>
            </a:r>
            <a:r>
              <a:rPr lang="en-US" sz="2400" spc="130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PMingLiU"/>
              </a:rPr>
              <a:t>rhizosphere</a:t>
            </a:r>
            <a:r>
              <a:rPr lang="en-US" sz="2400" spc="125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community</a:t>
            </a:r>
            <a:r>
              <a:rPr lang="en-US" sz="2400" spc="125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DNA</a:t>
            </a:r>
            <a:r>
              <a:rPr lang="en-US" sz="2400" spc="125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revealed</a:t>
            </a:r>
            <a:r>
              <a:rPr lang="en-US" sz="2400" spc="130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two</a:t>
            </a:r>
            <a:r>
              <a:rPr lang="en-US" sz="2400" spc="125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distinct</a:t>
            </a:r>
            <a:r>
              <a:rPr lang="en-US" sz="2400" spc="130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clusters.</a:t>
            </a:r>
            <a:r>
              <a:rPr lang="en-US" sz="2400" spc="130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For</a:t>
            </a:r>
            <a:r>
              <a:rPr lang="en-US" sz="2400" spc="125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both analyses,</a:t>
            </a:r>
            <a:r>
              <a:rPr lang="en-US" sz="2400" spc="95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soil</a:t>
            </a:r>
            <a:r>
              <a:rPr lang="en-US" sz="2400" spc="90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sampled</a:t>
            </a:r>
            <a:r>
              <a:rPr lang="en-US" sz="2400" spc="100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from</a:t>
            </a:r>
            <a:r>
              <a:rPr lang="en-US" sz="2400" spc="90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the</a:t>
            </a:r>
            <a:r>
              <a:rPr lang="en-US" sz="2400" spc="95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PMingLiU"/>
              </a:rPr>
              <a:t>rhizosphere</a:t>
            </a:r>
            <a:r>
              <a:rPr lang="en-US" sz="2400" spc="95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of</a:t>
            </a:r>
            <a:r>
              <a:rPr lang="en-US" sz="2400" spc="90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the</a:t>
            </a:r>
            <a:r>
              <a:rPr lang="en-US" sz="2400" spc="95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two</a:t>
            </a:r>
            <a:r>
              <a:rPr lang="en-US" sz="2400" spc="95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higher</a:t>
            </a:r>
            <a:r>
              <a:rPr lang="en-US" sz="2400" spc="90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yielding</a:t>
            </a:r>
            <a:r>
              <a:rPr lang="en-US" sz="2400" spc="95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rootstock</a:t>
            </a:r>
            <a:r>
              <a:rPr lang="en-US" sz="2400" spc="95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genotypes</a:t>
            </a:r>
            <a:r>
              <a:rPr lang="en-US" sz="2400" spc="95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clustered</a:t>
            </a:r>
            <a:r>
              <a:rPr lang="en-US" sz="2400" spc="100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together,</a:t>
            </a:r>
            <a:r>
              <a:rPr lang="en-US" sz="2400" spc="90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while</a:t>
            </a:r>
            <a:r>
              <a:rPr lang="en-US" sz="2400" spc="95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the</a:t>
            </a:r>
            <a:r>
              <a:rPr lang="en-US" sz="2400" spc="95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lower</a:t>
            </a:r>
            <a:r>
              <a:rPr lang="en-US" sz="2400" spc="95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yielding rootstock</a:t>
            </a:r>
            <a:r>
              <a:rPr lang="en-US" sz="2400" spc="80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genotypes</a:t>
            </a:r>
            <a:r>
              <a:rPr lang="en-US" sz="2400" spc="85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also</a:t>
            </a:r>
            <a:r>
              <a:rPr lang="en-US" sz="2400" spc="80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clustered</a:t>
            </a:r>
            <a:r>
              <a:rPr lang="en-US" sz="2400" spc="85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together.</a:t>
            </a:r>
            <a:r>
              <a:rPr lang="en-US" sz="2400" spc="80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These</a:t>
            </a:r>
            <a:r>
              <a:rPr lang="en-US" sz="2400" spc="80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results</a:t>
            </a:r>
            <a:r>
              <a:rPr lang="en-US" sz="2400" spc="80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suggest</a:t>
            </a:r>
            <a:r>
              <a:rPr lang="en-US" sz="2400" spc="85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that</a:t>
            </a:r>
            <a:r>
              <a:rPr lang="en-US" sz="2400" spc="80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the</a:t>
            </a:r>
            <a:r>
              <a:rPr lang="en-US" sz="2400" spc="85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fungal</a:t>
            </a:r>
            <a:r>
              <a:rPr lang="en-US" sz="2400" spc="80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and</a:t>
            </a:r>
            <a:r>
              <a:rPr lang="en-US" sz="2400" spc="80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pseudomonad</a:t>
            </a:r>
            <a:r>
              <a:rPr lang="en-US" sz="2400" spc="80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communities</a:t>
            </a:r>
            <a:r>
              <a:rPr lang="en-US" sz="2400" spc="85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that</a:t>
            </a:r>
            <a:r>
              <a:rPr lang="en-US" sz="2400" spc="80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have</a:t>
            </a:r>
            <a:r>
              <a:rPr lang="en-US" sz="2400" spc="80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developed</a:t>
            </a:r>
            <a:r>
              <a:rPr lang="en-US" sz="2400" spc="80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in the</a:t>
            </a:r>
            <a:r>
              <a:rPr lang="en-US" sz="2400" spc="160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PMingLiU"/>
              </a:rPr>
              <a:t>rhizosphere</a:t>
            </a:r>
            <a:r>
              <a:rPr lang="en-US" sz="2400" spc="165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of</a:t>
            </a:r>
            <a:r>
              <a:rPr lang="en-US" sz="2400" spc="160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the</a:t>
            </a:r>
            <a:r>
              <a:rPr lang="en-US" sz="2400" spc="160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different</a:t>
            </a:r>
            <a:r>
              <a:rPr lang="en-US" sz="2400" spc="165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rootstock</a:t>
            </a:r>
            <a:r>
              <a:rPr lang="en-US" sz="2400" spc="160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genotypes</a:t>
            </a:r>
            <a:r>
              <a:rPr lang="en-US" sz="2400" spc="165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may</a:t>
            </a:r>
            <a:r>
              <a:rPr lang="en-US" sz="2400" spc="160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be</a:t>
            </a:r>
            <a:r>
              <a:rPr lang="en-US" sz="2400" spc="160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one</a:t>
            </a:r>
            <a:r>
              <a:rPr lang="en-US" sz="2400" spc="160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factor</a:t>
            </a:r>
            <a:r>
              <a:rPr lang="en-US" sz="2400" spc="165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influencing</a:t>
            </a:r>
            <a:r>
              <a:rPr lang="en-US" sz="2400" spc="160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tree</a:t>
            </a:r>
            <a:r>
              <a:rPr lang="en-US" sz="2400" spc="165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growth</a:t>
            </a:r>
            <a:r>
              <a:rPr lang="en-US" sz="2400" spc="160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and</a:t>
            </a:r>
            <a:r>
              <a:rPr lang="en-US" sz="2400" spc="160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PMingLiU"/>
              </a:rPr>
              <a:t>yield</a:t>
            </a:r>
            <a:r>
              <a:rPr lang="en-US" sz="2400" spc="160" dirty="0">
                <a:solidFill>
                  <a:prstClr val="black"/>
                </a:solidFill>
                <a:latin typeface="Times New Roman"/>
                <a:ea typeface="PMingLiU"/>
              </a:rPr>
              <a:t> </a:t>
            </a:r>
            <a:endParaRPr lang="en-IN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345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2274838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2400" dirty="0" smtClean="0">
                <a:effectLst/>
                <a:latin typeface="Times New Roman"/>
                <a:ea typeface="Calibri"/>
              </a:rPr>
              <a:t>In this experiment, we evaluated pre-plant soil</a:t>
            </a:r>
            <a:r>
              <a:rPr lang="en-US" sz="2400" spc="200" dirty="0" smtClean="0">
                <a:effectLst/>
                <a:latin typeface="Times New Roman"/>
                <a:ea typeface="Calibri"/>
              </a:rPr>
              <a:t> </a:t>
            </a:r>
            <a:r>
              <a:rPr lang="en-US" sz="2400" dirty="0" smtClean="0">
                <a:effectLst/>
                <a:latin typeface="Times New Roman"/>
                <a:ea typeface="Calibri"/>
              </a:rPr>
              <a:t>treat- </a:t>
            </a:r>
            <a:r>
              <a:rPr lang="en-US" sz="2400" dirty="0" err="1" smtClean="0">
                <a:effectLst/>
                <a:latin typeface="Times New Roman"/>
                <a:ea typeface="Calibri"/>
              </a:rPr>
              <a:t>ments</a:t>
            </a:r>
            <a:r>
              <a:rPr lang="en-US" sz="2400" dirty="0" smtClean="0">
                <a:effectLst/>
                <a:latin typeface="Times New Roman"/>
                <a:ea typeface="Calibri"/>
              </a:rPr>
              <a:t>,</a:t>
            </a:r>
            <a:r>
              <a:rPr lang="en-US" sz="2400" spc="25" dirty="0" smtClean="0">
                <a:effectLst/>
                <a:latin typeface="Times New Roman"/>
                <a:ea typeface="Calibri"/>
              </a:rPr>
              <a:t> </a:t>
            </a:r>
            <a:r>
              <a:rPr lang="en-US" sz="2400" dirty="0" smtClean="0">
                <a:effectLst/>
                <a:latin typeface="Times New Roman"/>
                <a:ea typeface="Calibri"/>
              </a:rPr>
              <a:t>rootstock</a:t>
            </a:r>
            <a:r>
              <a:rPr lang="en-US" sz="2400" spc="25" dirty="0" smtClean="0">
                <a:effectLst/>
                <a:latin typeface="Times New Roman"/>
                <a:ea typeface="Calibri"/>
              </a:rPr>
              <a:t> </a:t>
            </a:r>
            <a:r>
              <a:rPr lang="en-US" sz="2400" dirty="0" smtClean="0">
                <a:effectLst/>
                <a:latin typeface="Times New Roman"/>
                <a:ea typeface="Calibri"/>
              </a:rPr>
              <a:t>genotype,</a:t>
            </a:r>
            <a:r>
              <a:rPr lang="en-US" sz="2400" spc="30" dirty="0" smtClean="0">
                <a:effectLst/>
                <a:latin typeface="Times New Roman"/>
                <a:ea typeface="Calibri"/>
              </a:rPr>
              <a:t> </a:t>
            </a:r>
            <a:r>
              <a:rPr lang="en-US" sz="2400" dirty="0" smtClean="0">
                <a:effectLst/>
                <a:latin typeface="Times New Roman"/>
                <a:ea typeface="Calibri"/>
              </a:rPr>
              <a:t>and</a:t>
            </a:r>
            <a:r>
              <a:rPr lang="en-US" sz="2400" spc="30" dirty="0" smtClean="0">
                <a:effectLst/>
                <a:latin typeface="Times New Roman"/>
                <a:ea typeface="Calibri"/>
              </a:rPr>
              <a:t> </a:t>
            </a:r>
            <a:r>
              <a:rPr lang="en-US" sz="2400" dirty="0" smtClean="0">
                <a:effectLst/>
                <a:latin typeface="Times New Roman"/>
                <a:ea typeface="Calibri"/>
              </a:rPr>
              <a:t>changes</a:t>
            </a:r>
            <a:r>
              <a:rPr lang="en-US" sz="2400" spc="25" dirty="0" smtClean="0">
                <a:effectLst/>
                <a:latin typeface="Times New Roman"/>
                <a:ea typeface="Calibri"/>
              </a:rPr>
              <a:t> </a:t>
            </a:r>
            <a:r>
              <a:rPr lang="en-US" sz="2400" dirty="0" smtClean="0">
                <a:effectLst/>
                <a:latin typeface="Times New Roman"/>
                <a:ea typeface="Calibri"/>
              </a:rPr>
              <a:t>in</a:t>
            </a:r>
            <a:r>
              <a:rPr lang="en-US" sz="2400" spc="30" dirty="0" smtClean="0">
                <a:effectLst/>
                <a:latin typeface="Times New Roman"/>
                <a:ea typeface="Calibri"/>
              </a:rPr>
              <a:t> </a:t>
            </a:r>
            <a:r>
              <a:rPr lang="en-US" sz="2400" dirty="0" smtClean="0">
                <a:effectLst/>
                <a:latin typeface="Times New Roman"/>
                <a:ea typeface="Calibri"/>
              </a:rPr>
              <a:t>orchard</a:t>
            </a:r>
            <a:r>
              <a:rPr lang="en-US" sz="2400" spc="30" dirty="0" smtClean="0">
                <a:effectLst/>
                <a:latin typeface="Times New Roman"/>
                <a:ea typeface="Calibri"/>
              </a:rPr>
              <a:t> </a:t>
            </a:r>
            <a:r>
              <a:rPr lang="en-US" sz="2400" dirty="0" smtClean="0">
                <a:effectLst/>
                <a:latin typeface="Times New Roman"/>
                <a:ea typeface="Calibri"/>
              </a:rPr>
              <a:t>planting</a:t>
            </a:r>
            <a:r>
              <a:rPr lang="en-US" sz="2400" spc="-265" dirty="0" smtClean="0">
                <a:effectLst/>
                <a:latin typeface="Times New Roman"/>
                <a:ea typeface="Calibri"/>
              </a:rPr>
              <a:t> </a:t>
            </a:r>
            <a:r>
              <a:rPr lang="en-US" sz="2400" dirty="0" smtClean="0">
                <a:effectLst/>
                <a:latin typeface="Times New Roman"/>
                <a:ea typeface="Calibri"/>
              </a:rPr>
              <a:t>position as viable alternatives to MB for the control of</a:t>
            </a:r>
            <a:r>
              <a:rPr lang="en-US" sz="2400" spc="-175" dirty="0" smtClean="0">
                <a:effectLst/>
                <a:latin typeface="Times New Roman"/>
                <a:ea typeface="Calibri"/>
              </a:rPr>
              <a:t> </a:t>
            </a:r>
            <a:r>
              <a:rPr lang="en-US" sz="2400" dirty="0" smtClean="0">
                <a:effectLst/>
                <a:latin typeface="Times New Roman"/>
                <a:ea typeface="Calibri"/>
              </a:rPr>
              <a:t>ARD in an apple replant site in Ithaca, NY. Since the</a:t>
            </a:r>
            <a:r>
              <a:rPr lang="en-US" sz="2400" spc="225" dirty="0" smtClean="0">
                <a:effectLst/>
                <a:latin typeface="Times New Roman"/>
                <a:ea typeface="Calibri"/>
              </a:rPr>
              <a:t> </a:t>
            </a:r>
            <a:r>
              <a:rPr lang="en-US" sz="2400" dirty="0" smtClean="0">
                <a:effectLst/>
                <a:latin typeface="Times New Roman"/>
                <a:ea typeface="Calibri"/>
              </a:rPr>
              <a:t>positive effects of fumigation and compost amendment rely</a:t>
            </a:r>
            <a:r>
              <a:rPr lang="en-US" sz="2400" spc="115" dirty="0" smtClean="0">
                <a:effectLst/>
                <a:latin typeface="Times New Roman"/>
                <a:ea typeface="Calibri"/>
              </a:rPr>
              <a:t> </a:t>
            </a:r>
            <a:r>
              <a:rPr lang="en-US" sz="2400" dirty="0" smtClean="0">
                <a:effectLst/>
                <a:latin typeface="Times New Roman"/>
                <a:ea typeface="Calibri"/>
              </a:rPr>
              <a:t>on </a:t>
            </a:r>
            <a:r>
              <a:rPr lang="en-US" sz="2400" spc="20" dirty="0" smtClean="0">
                <a:effectLst/>
                <a:latin typeface="Times New Roman"/>
                <a:ea typeface="Calibri"/>
              </a:rPr>
              <a:t>suppressing   harmful   microbial   activities, 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92170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5656" y="2413338"/>
            <a:ext cx="705678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effectLst/>
                <a:latin typeface="Times New Roman"/>
                <a:ea typeface="Calibri"/>
              </a:rPr>
              <a:t>For</a:t>
            </a:r>
            <a:r>
              <a:rPr lang="en-US" sz="3200" spc="155" dirty="0" smtClean="0">
                <a:effectLst/>
                <a:latin typeface="Times New Roman"/>
                <a:ea typeface="Calibri"/>
              </a:rPr>
              <a:t> </a:t>
            </a:r>
            <a:r>
              <a:rPr lang="en-US" sz="3200" dirty="0" smtClean="0">
                <a:effectLst/>
                <a:latin typeface="Times New Roman"/>
                <a:ea typeface="Calibri"/>
              </a:rPr>
              <a:t>decades,</a:t>
            </a:r>
            <a:r>
              <a:rPr lang="en-US" sz="3200" spc="155" dirty="0" smtClean="0">
                <a:effectLst/>
                <a:latin typeface="Times New Roman"/>
                <a:ea typeface="Calibri"/>
              </a:rPr>
              <a:t> </a:t>
            </a:r>
            <a:r>
              <a:rPr lang="en-US" sz="3200" dirty="0" smtClean="0">
                <a:effectLst/>
                <a:latin typeface="Times New Roman"/>
                <a:ea typeface="Calibri"/>
              </a:rPr>
              <a:t>methyl</a:t>
            </a:r>
            <a:r>
              <a:rPr lang="en-US" sz="3200" spc="155" dirty="0" smtClean="0">
                <a:effectLst/>
                <a:latin typeface="Times New Roman"/>
                <a:ea typeface="Calibri"/>
              </a:rPr>
              <a:t> </a:t>
            </a:r>
            <a:r>
              <a:rPr lang="en-US" sz="3200" dirty="0" smtClean="0">
                <a:effectLst/>
                <a:latin typeface="Times New Roman"/>
                <a:ea typeface="Calibri"/>
              </a:rPr>
              <a:t>bromide</a:t>
            </a:r>
            <a:r>
              <a:rPr lang="en-US" sz="3200" spc="150" dirty="0" smtClean="0">
                <a:effectLst/>
                <a:latin typeface="Times New Roman"/>
                <a:ea typeface="Calibri"/>
              </a:rPr>
              <a:t> </a:t>
            </a:r>
            <a:r>
              <a:rPr lang="en-US" sz="3200" dirty="0" smtClean="0">
                <a:effectLst/>
                <a:latin typeface="Times New Roman"/>
                <a:ea typeface="Calibri"/>
              </a:rPr>
              <a:t>(MB)</a:t>
            </a:r>
            <a:r>
              <a:rPr lang="en-US" sz="3200" spc="160" dirty="0" smtClean="0">
                <a:effectLst/>
                <a:latin typeface="Times New Roman"/>
                <a:ea typeface="Calibri"/>
              </a:rPr>
              <a:t> </a:t>
            </a:r>
            <a:r>
              <a:rPr lang="en-US" sz="3200" dirty="0" smtClean="0">
                <a:effectLst/>
                <a:latin typeface="Times New Roman"/>
                <a:ea typeface="Calibri"/>
              </a:rPr>
              <a:t>has</a:t>
            </a:r>
            <a:r>
              <a:rPr lang="en-US" sz="3200" spc="150" dirty="0" smtClean="0">
                <a:effectLst/>
                <a:latin typeface="Times New Roman"/>
                <a:ea typeface="Calibri"/>
              </a:rPr>
              <a:t> </a:t>
            </a:r>
            <a:r>
              <a:rPr lang="en-US" sz="3200" dirty="0" smtClean="0">
                <a:effectLst/>
                <a:latin typeface="Times New Roman"/>
                <a:ea typeface="Calibri"/>
              </a:rPr>
              <a:t>been</a:t>
            </a:r>
            <a:r>
              <a:rPr lang="en-US" sz="3200" spc="155" dirty="0" smtClean="0">
                <a:effectLst/>
                <a:latin typeface="Times New Roman"/>
                <a:ea typeface="Calibri"/>
              </a:rPr>
              <a:t> </a:t>
            </a:r>
            <a:r>
              <a:rPr lang="en-US" sz="3200" dirty="0" smtClean="0">
                <a:effectLst/>
                <a:latin typeface="Times New Roman"/>
                <a:ea typeface="Calibri"/>
              </a:rPr>
              <a:t>the</a:t>
            </a:r>
            <a:r>
              <a:rPr lang="en-US" sz="3200" spc="155" dirty="0" smtClean="0">
                <a:effectLst/>
                <a:latin typeface="Times New Roman"/>
                <a:ea typeface="Calibri"/>
              </a:rPr>
              <a:t> </a:t>
            </a:r>
            <a:r>
              <a:rPr lang="en-US" sz="3200" dirty="0" smtClean="0">
                <a:effectLst/>
                <a:latin typeface="Times New Roman"/>
                <a:ea typeface="Calibri"/>
              </a:rPr>
              <a:t>most effective and commonly used fumigant to control</a:t>
            </a:r>
            <a:r>
              <a:rPr lang="en-US" sz="3200" spc="215" dirty="0" smtClean="0">
                <a:effectLst/>
                <a:latin typeface="Times New Roman"/>
                <a:ea typeface="Calibri"/>
              </a:rPr>
              <a:t> </a:t>
            </a:r>
            <a:r>
              <a:rPr lang="en-US" sz="3200" dirty="0" smtClean="0">
                <a:effectLst/>
                <a:latin typeface="Times New Roman"/>
                <a:ea typeface="Calibri"/>
              </a:rPr>
              <a:t>ARD (</a:t>
            </a:r>
            <a:r>
              <a:rPr lang="en-US" sz="3200" u="none" strike="noStrike" dirty="0" err="1" smtClean="0">
                <a:solidFill>
                  <a:srgbClr val="000066"/>
                </a:solidFill>
                <a:effectLst/>
                <a:latin typeface="Times New Roman"/>
                <a:ea typeface="Calibri"/>
                <a:hlinkClick r:id="rId2"/>
              </a:rPr>
              <a:t>McKenry</a:t>
            </a:r>
            <a:r>
              <a:rPr lang="en-US" sz="3200" u="none" strike="noStrike" spc="-25" dirty="0" smtClean="0">
                <a:solidFill>
                  <a:srgbClr val="000066"/>
                </a:solidFill>
                <a:effectLst/>
                <a:latin typeface="Times New Roman"/>
                <a:ea typeface="Calibri"/>
                <a:hlinkClick r:id="rId2"/>
              </a:rPr>
              <a:t> </a:t>
            </a:r>
            <a:r>
              <a:rPr lang="en-US" sz="3200" u="none" strike="noStrike" dirty="0" smtClean="0">
                <a:solidFill>
                  <a:srgbClr val="000066"/>
                </a:solidFill>
                <a:effectLst/>
                <a:latin typeface="Times New Roman"/>
                <a:ea typeface="Calibri"/>
                <a:hlinkClick r:id="rId2"/>
              </a:rPr>
              <a:t>et</a:t>
            </a:r>
            <a:r>
              <a:rPr lang="en-US" sz="3200" u="none" strike="noStrike" spc="-25" dirty="0" smtClean="0">
                <a:solidFill>
                  <a:srgbClr val="000066"/>
                </a:solidFill>
                <a:effectLst/>
                <a:latin typeface="Times New Roman"/>
                <a:ea typeface="Calibri"/>
                <a:hlinkClick r:id="rId2"/>
              </a:rPr>
              <a:t> </a:t>
            </a:r>
            <a:r>
              <a:rPr lang="en-US" sz="3200" u="none" strike="noStrike" dirty="0" smtClean="0">
                <a:solidFill>
                  <a:srgbClr val="000066"/>
                </a:solidFill>
                <a:effectLst/>
                <a:latin typeface="Times New Roman"/>
                <a:ea typeface="Calibri"/>
                <a:hlinkClick r:id="rId2"/>
              </a:rPr>
              <a:t>al.,</a:t>
            </a:r>
            <a:r>
              <a:rPr lang="en-US" sz="3200" u="none" strike="noStrike" spc="-20" dirty="0" smtClean="0">
                <a:solidFill>
                  <a:srgbClr val="000066"/>
                </a:solidFill>
                <a:effectLst/>
                <a:latin typeface="Times New Roman"/>
                <a:ea typeface="Calibri"/>
                <a:hlinkClick r:id="rId2"/>
              </a:rPr>
              <a:t> </a:t>
            </a:r>
            <a:r>
              <a:rPr lang="en-US" sz="3200" u="none" strike="noStrike" dirty="0" smtClean="0">
                <a:solidFill>
                  <a:srgbClr val="000066"/>
                </a:solidFill>
                <a:effectLst/>
                <a:latin typeface="Times New Roman"/>
                <a:ea typeface="Calibri"/>
                <a:hlinkClick r:id="rId2"/>
              </a:rPr>
              <a:t>1994</a:t>
            </a:r>
            <a:r>
              <a:rPr lang="en-US" sz="3200" dirty="0" smtClean="0">
                <a:effectLst/>
                <a:latin typeface="Times New Roman"/>
                <a:ea typeface="Calibri"/>
              </a:rPr>
              <a:t>),</a:t>
            </a:r>
            <a:r>
              <a:rPr lang="en-US" sz="3200" spc="-20" dirty="0" smtClean="0">
                <a:effectLst/>
                <a:latin typeface="Times New Roman"/>
                <a:ea typeface="Calibri"/>
              </a:rPr>
              <a:t> </a:t>
            </a:r>
            <a:r>
              <a:rPr lang="en-US" sz="3200" dirty="0" smtClean="0">
                <a:effectLst/>
                <a:latin typeface="Times New Roman"/>
                <a:ea typeface="Calibri"/>
              </a:rPr>
              <a:t>but</a:t>
            </a:r>
            <a:r>
              <a:rPr lang="en-US" sz="3200" spc="-20" dirty="0" smtClean="0">
                <a:effectLst/>
                <a:latin typeface="Times New Roman"/>
                <a:ea typeface="Calibri"/>
              </a:rPr>
              <a:t> </a:t>
            </a:r>
            <a:r>
              <a:rPr lang="en-US" sz="3200" dirty="0" smtClean="0">
                <a:effectLst/>
                <a:latin typeface="Times New Roman"/>
                <a:ea typeface="Calibri"/>
              </a:rPr>
              <a:t>MB</a:t>
            </a:r>
            <a:r>
              <a:rPr lang="en-US" sz="3200" spc="-25" dirty="0" smtClean="0">
                <a:effectLst/>
                <a:latin typeface="Times New Roman"/>
                <a:ea typeface="Calibri"/>
              </a:rPr>
              <a:t> </a:t>
            </a:r>
            <a:r>
              <a:rPr lang="en-US" sz="3200" dirty="0" smtClean="0">
                <a:effectLst/>
                <a:latin typeface="Times New Roman"/>
                <a:ea typeface="Calibri"/>
              </a:rPr>
              <a:t>is</a:t>
            </a:r>
            <a:r>
              <a:rPr lang="en-US" sz="3200" spc="-25" dirty="0" smtClean="0">
                <a:effectLst/>
                <a:latin typeface="Times New Roman"/>
                <a:ea typeface="Calibri"/>
              </a:rPr>
              <a:t> </a:t>
            </a:r>
            <a:r>
              <a:rPr lang="en-US" sz="3200" dirty="0" smtClean="0">
                <a:effectLst/>
                <a:latin typeface="Times New Roman"/>
                <a:ea typeface="Calibri"/>
              </a:rPr>
              <a:t>being</a:t>
            </a:r>
            <a:r>
              <a:rPr lang="en-US" sz="3200" spc="-25" dirty="0" smtClean="0">
                <a:effectLst/>
                <a:latin typeface="Times New Roman"/>
                <a:ea typeface="Calibri"/>
              </a:rPr>
              <a:t> </a:t>
            </a:r>
            <a:r>
              <a:rPr lang="en-US" sz="3200" dirty="0" smtClean="0">
                <a:effectLst/>
                <a:latin typeface="Times New Roman"/>
                <a:ea typeface="Calibri"/>
              </a:rPr>
              <a:t>phased</a:t>
            </a:r>
            <a:r>
              <a:rPr lang="en-US" sz="3200" spc="-25" dirty="0" smtClean="0">
                <a:effectLst/>
                <a:latin typeface="Times New Roman"/>
                <a:ea typeface="Calibri"/>
              </a:rPr>
              <a:t> </a:t>
            </a:r>
            <a:r>
              <a:rPr lang="en-US" sz="3200" dirty="0" smtClean="0">
                <a:effectLst/>
                <a:latin typeface="Times New Roman"/>
                <a:ea typeface="Calibri"/>
              </a:rPr>
              <a:t>out</a:t>
            </a:r>
            <a:r>
              <a:rPr lang="en-US" sz="3200" spc="-25" dirty="0" smtClean="0">
                <a:effectLst/>
                <a:latin typeface="Times New Roman"/>
                <a:ea typeface="Calibri"/>
              </a:rPr>
              <a:t> </a:t>
            </a:r>
            <a:r>
              <a:rPr lang="en-US" sz="3200" dirty="0" smtClean="0">
                <a:effectLst/>
                <a:latin typeface="Times New Roman"/>
                <a:ea typeface="Calibri"/>
              </a:rPr>
              <a:t>because of environmental concerns. Thus, scientists are</a:t>
            </a:r>
            <a:r>
              <a:rPr lang="en-US" sz="3200" spc="55" dirty="0" smtClean="0">
                <a:effectLst/>
                <a:latin typeface="Times New Roman"/>
                <a:ea typeface="Calibri"/>
              </a:rPr>
              <a:t> </a:t>
            </a:r>
            <a:r>
              <a:rPr lang="en-US" sz="3200" dirty="0" smtClean="0">
                <a:effectLst/>
                <a:latin typeface="Times New Roman"/>
                <a:ea typeface="Calibri"/>
              </a:rPr>
              <a:t>searching for</a:t>
            </a:r>
            <a:r>
              <a:rPr lang="en-US" sz="3200" spc="180" dirty="0" smtClean="0">
                <a:effectLst/>
                <a:latin typeface="Times New Roman"/>
                <a:ea typeface="Calibri"/>
              </a:rPr>
              <a:t> </a:t>
            </a:r>
            <a:r>
              <a:rPr lang="en-US" sz="3200" dirty="0" smtClean="0">
                <a:effectLst/>
                <a:latin typeface="Times New Roman"/>
                <a:ea typeface="Calibri"/>
              </a:rPr>
              <a:t>safer</a:t>
            </a:r>
            <a:r>
              <a:rPr lang="en-US" sz="3200" spc="175" dirty="0" smtClean="0">
                <a:effectLst/>
                <a:latin typeface="Times New Roman"/>
                <a:ea typeface="Calibri"/>
              </a:rPr>
              <a:t> </a:t>
            </a:r>
            <a:r>
              <a:rPr lang="en-US" sz="3200" dirty="0" smtClean="0">
                <a:effectLst/>
                <a:latin typeface="Times New Roman"/>
                <a:ea typeface="Calibri"/>
              </a:rPr>
              <a:t>alternatives</a:t>
            </a:r>
            <a:r>
              <a:rPr lang="en-US" sz="3200" spc="180" dirty="0" smtClean="0">
                <a:effectLst/>
                <a:latin typeface="Times New Roman"/>
                <a:ea typeface="Calibri"/>
              </a:rPr>
              <a:t> </a:t>
            </a:r>
            <a:r>
              <a:rPr lang="en-US" sz="3200" dirty="0" smtClean="0">
                <a:effectLst/>
                <a:latin typeface="Times New Roman"/>
                <a:ea typeface="Calibri"/>
              </a:rPr>
              <a:t>to</a:t>
            </a:r>
            <a:r>
              <a:rPr lang="en-US" sz="3200" spc="170" dirty="0" smtClean="0">
                <a:effectLst/>
                <a:latin typeface="Times New Roman"/>
                <a:ea typeface="Calibri"/>
              </a:rPr>
              <a:t> </a:t>
            </a:r>
            <a:r>
              <a:rPr lang="en-US" sz="3200" dirty="0" smtClean="0">
                <a:effectLst/>
                <a:latin typeface="Times New Roman"/>
                <a:ea typeface="Calibri"/>
              </a:rPr>
              <a:t>the</a:t>
            </a:r>
            <a:r>
              <a:rPr lang="en-US" sz="3200" spc="180" dirty="0" smtClean="0">
                <a:effectLst/>
                <a:latin typeface="Times New Roman"/>
                <a:ea typeface="Calibri"/>
              </a:rPr>
              <a:t> </a:t>
            </a:r>
            <a:r>
              <a:rPr lang="en-US" sz="3200" dirty="0" smtClean="0">
                <a:effectLst/>
                <a:latin typeface="Times New Roman"/>
                <a:ea typeface="Calibri"/>
              </a:rPr>
              <a:t>use</a:t>
            </a:r>
            <a:r>
              <a:rPr lang="en-US" sz="3200" spc="180" dirty="0" smtClean="0">
                <a:effectLst/>
                <a:latin typeface="Times New Roman"/>
                <a:ea typeface="Calibri"/>
              </a:rPr>
              <a:t> </a:t>
            </a:r>
            <a:r>
              <a:rPr lang="en-US" sz="3200" dirty="0" smtClean="0">
                <a:effectLst/>
                <a:latin typeface="Times New Roman"/>
                <a:ea typeface="Calibri"/>
              </a:rPr>
              <a:t>of</a:t>
            </a:r>
            <a:r>
              <a:rPr lang="en-US" sz="3200" spc="180" dirty="0" smtClean="0">
                <a:effectLst/>
                <a:latin typeface="Times New Roman"/>
                <a:ea typeface="Calibri"/>
              </a:rPr>
              <a:t> </a:t>
            </a:r>
            <a:r>
              <a:rPr lang="en-US" sz="3200" dirty="0" smtClean="0">
                <a:effectLst/>
                <a:latin typeface="Times New Roman"/>
                <a:ea typeface="Calibri"/>
              </a:rPr>
              <a:t>MB.</a:t>
            </a:r>
            <a:r>
              <a:rPr lang="en-US" sz="3200" spc="175" dirty="0" smtClean="0">
                <a:effectLst/>
                <a:latin typeface="Times New Roman"/>
                <a:ea typeface="Calibri"/>
              </a:rPr>
              <a:t> </a:t>
            </a:r>
            <a:r>
              <a:rPr lang="en-US" sz="3200" dirty="0" smtClean="0">
                <a:effectLst/>
                <a:latin typeface="Times New Roman"/>
                <a:ea typeface="Calibri"/>
              </a:rPr>
              <a:t>Alternative</a:t>
            </a:r>
            <a:r>
              <a:rPr lang="en-US" sz="3200" spc="-260" dirty="0" smtClean="0">
                <a:effectLst/>
                <a:latin typeface="Times New Roman"/>
                <a:ea typeface="Calibri"/>
              </a:rPr>
              <a:t> </a:t>
            </a:r>
            <a:r>
              <a:rPr lang="en-US" sz="3200" dirty="0" smtClean="0">
                <a:effectLst/>
                <a:latin typeface="Times New Roman"/>
                <a:ea typeface="Calibri"/>
              </a:rPr>
              <a:t>fumigants have been evaluated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7621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2274838"/>
            <a:ext cx="734481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spcAft>
                <a:spcPts val="0"/>
              </a:spcAft>
              <a:buSzPts val="1000"/>
              <a:buFont typeface="Times New Roman"/>
              <a:buAutoNum type="arabicPeriod"/>
              <a:tabLst>
                <a:tab pos="299720" algn="l"/>
              </a:tabLst>
            </a:pPr>
            <a:r>
              <a:rPr lang="en-US" sz="2800" i="1" spc="0" dirty="0" smtClean="0">
                <a:effectLst/>
                <a:latin typeface="Times New Roman"/>
                <a:ea typeface="Times New Roman"/>
                <a:cs typeface="Times New Roman"/>
              </a:rPr>
              <a:t>Soil</a:t>
            </a:r>
            <a:r>
              <a:rPr lang="en-US" sz="2800" i="1" spc="45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i="1" spc="0" dirty="0" smtClean="0">
                <a:effectLst/>
                <a:latin typeface="Times New Roman"/>
                <a:ea typeface="Times New Roman"/>
                <a:cs typeface="Times New Roman"/>
              </a:rPr>
              <a:t>treatments</a:t>
            </a:r>
            <a:endParaRPr lang="en-IN" sz="2400" dirty="0">
              <a:ea typeface="Times New Roman"/>
              <a:cs typeface="Times New Roman"/>
            </a:endParaRPr>
          </a:p>
          <a:p>
            <a:pPr algn="just">
              <a:spcBef>
                <a:spcPts val="15"/>
              </a:spcBef>
              <a:spcAft>
                <a:spcPts val="0"/>
              </a:spcAft>
            </a:pPr>
            <a:r>
              <a:rPr lang="en-US" sz="2800" i="1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en-IN" sz="2400" dirty="0">
              <a:ea typeface="Calibri"/>
              <a:cs typeface="Times New Roman"/>
            </a:endParaRPr>
          </a:p>
          <a:p>
            <a:pPr algn="just"/>
            <a:r>
              <a:rPr lang="en-US" sz="2800" dirty="0" smtClean="0">
                <a:effectLst/>
                <a:latin typeface="Times New Roman"/>
                <a:ea typeface="Calibri"/>
              </a:rPr>
              <a:t>A commercial compost consisting of 40% (v/v)</a:t>
            </a:r>
            <a:r>
              <a:rPr lang="en-US" sz="2800" spc="165" dirty="0" smtClean="0">
                <a:effectLst/>
                <a:latin typeface="Times New Roman"/>
                <a:ea typeface="Calibri"/>
              </a:rPr>
              <a:t> </a:t>
            </a:r>
            <a:r>
              <a:rPr lang="en-US" sz="2800" dirty="0" smtClean="0">
                <a:effectLst/>
                <a:latin typeface="Times New Roman"/>
                <a:ea typeface="Calibri"/>
              </a:rPr>
              <a:t>ground leaves and wood chips, 40% supermarket vegetable</a:t>
            </a:r>
            <a:r>
              <a:rPr lang="en-US" sz="2800" spc="160" dirty="0" smtClean="0">
                <a:effectLst/>
                <a:latin typeface="Times New Roman"/>
                <a:ea typeface="Calibri"/>
              </a:rPr>
              <a:t> </a:t>
            </a:r>
            <a:r>
              <a:rPr lang="en-US" sz="2800" dirty="0" smtClean="0">
                <a:effectLst/>
                <a:latin typeface="Times New Roman"/>
                <a:ea typeface="Calibri"/>
              </a:rPr>
              <a:t>culls, and 20% pre-composted cattle and horse manure in</a:t>
            </a:r>
            <a:r>
              <a:rPr lang="en-US" sz="2800" spc="170" dirty="0" smtClean="0">
                <a:effectLst/>
                <a:latin typeface="Times New Roman"/>
                <a:ea typeface="Calibri"/>
              </a:rPr>
              <a:t> </a:t>
            </a:r>
            <a:r>
              <a:rPr lang="en-US" sz="2800" dirty="0" smtClean="0">
                <a:effectLst/>
                <a:latin typeface="Times New Roman"/>
                <a:ea typeface="Calibri"/>
              </a:rPr>
              <a:t>wood shavings (Toad Hollow Farm, </a:t>
            </a:r>
            <a:r>
              <a:rPr lang="en-US" sz="2800" dirty="0" err="1" smtClean="0">
                <a:effectLst/>
                <a:latin typeface="Times New Roman"/>
                <a:ea typeface="Calibri"/>
              </a:rPr>
              <a:t>Nedrow</a:t>
            </a:r>
            <a:r>
              <a:rPr lang="en-US" sz="2800" dirty="0" smtClean="0">
                <a:effectLst/>
                <a:latin typeface="Times New Roman"/>
                <a:ea typeface="Calibri"/>
              </a:rPr>
              <a:t>, NY) was applied</a:t>
            </a:r>
            <a:r>
              <a:rPr lang="en-US" sz="2800" spc="225" dirty="0" smtClean="0">
                <a:effectLst/>
                <a:latin typeface="Times New Roman"/>
                <a:ea typeface="Calibri"/>
              </a:rPr>
              <a:t> </a:t>
            </a:r>
            <a:r>
              <a:rPr lang="en-US" sz="2800" dirty="0" smtClean="0">
                <a:effectLst/>
                <a:latin typeface="Times New Roman"/>
                <a:ea typeface="Calibri"/>
              </a:rPr>
              <a:t>in two portions on Sept. 24, 2001. 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494348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2690336"/>
            <a:ext cx="75608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effectLst/>
                <a:latin typeface="Times New Roman"/>
                <a:ea typeface="Calibri"/>
              </a:rPr>
              <a:t>Since</a:t>
            </a:r>
            <a:r>
              <a:rPr lang="en-US" sz="2800" spc="-50" dirty="0" smtClean="0">
                <a:effectLst/>
                <a:latin typeface="Times New Roman"/>
                <a:ea typeface="Calibri"/>
              </a:rPr>
              <a:t> </a:t>
            </a:r>
            <a:r>
              <a:rPr lang="en-US" sz="2800" dirty="0" smtClean="0">
                <a:effectLst/>
                <a:latin typeface="Times New Roman"/>
                <a:ea typeface="Calibri"/>
              </a:rPr>
              <a:t>the</a:t>
            </a:r>
            <a:r>
              <a:rPr lang="en-US" sz="2800" spc="-55" dirty="0" smtClean="0">
                <a:effectLst/>
                <a:latin typeface="Times New Roman"/>
                <a:ea typeface="Calibri"/>
              </a:rPr>
              <a:t> </a:t>
            </a:r>
            <a:r>
              <a:rPr lang="en-US" sz="2800" dirty="0" smtClean="0">
                <a:effectLst/>
                <a:latin typeface="Times New Roman"/>
                <a:ea typeface="Calibri"/>
              </a:rPr>
              <a:t>old</a:t>
            </a:r>
            <a:r>
              <a:rPr lang="en-US" sz="2800" spc="-60" dirty="0" smtClean="0">
                <a:effectLst/>
                <a:latin typeface="Times New Roman"/>
                <a:ea typeface="Calibri"/>
              </a:rPr>
              <a:t> </a:t>
            </a:r>
            <a:r>
              <a:rPr lang="en-US" sz="2800" dirty="0" smtClean="0">
                <a:effectLst/>
                <a:latin typeface="Times New Roman"/>
                <a:ea typeface="Calibri"/>
              </a:rPr>
              <a:t>tree</a:t>
            </a:r>
            <a:r>
              <a:rPr lang="en-US" sz="2800" spc="-50" dirty="0" smtClean="0">
                <a:effectLst/>
                <a:latin typeface="Times New Roman"/>
                <a:ea typeface="Calibri"/>
              </a:rPr>
              <a:t> </a:t>
            </a:r>
            <a:r>
              <a:rPr lang="en-US" sz="2800" dirty="0" smtClean="0">
                <a:effectLst/>
                <a:latin typeface="Times New Roman"/>
                <a:ea typeface="Calibri"/>
              </a:rPr>
              <a:t>rows</a:t>
            </a:r>
            <a:r>
              <a:rPr lang="en-US" sz="2800" spc="-55" dirty="0" smtClean="0">
                <a:effectLst/>
                <a:latin typeface="Times New Roman"/>
                <a:ea typeface="Calibri"/>
              </a:rPr>
              <a:t> </a:t>
            </a:r>
            <a:r>
              <a:rPr lang="en-US" sz="2800" dirty="0" smtClean="0">
                <a:effectLst/>
                <a:latin typeface="Times New Roman"/>
                <a:ea typeface="Calibri"/>
              </a:rPr>
              <a:t>were</a:t>
            </a:r>
            <a:r>
              <a:rPr lang="en-US" sz="2800" spc="-55" dirty="0" smtClean="0">
                <a:effectLst/>
                <a:latin typeface="Times New Roman"/>
                <a:ea typeface="Calibri"/>
              </a:rPr>
              <a:t> </a:t>
            </a:r>
            <a:r>
              <a:rPr lang="en-US" sz="2800" dirty="0" smtClean="0">
                <a:effectLst/>
                <a:latin typeface="Times New Roman"/>
                <a:ea typeface="Calibri"/>
              </a:rPr>
              <a:t>east–west</a:t>
            </a:r>
            <a:r>
              <a:rPr lang="en-US" sz="2800" spc="-55" dirty="0" smtClean="0">
                <a:effectLst/>
                <a:latin typeface="Times New Roman"/>
                <a:ea typeface="Calibri"/>
              </a:rPr>
              <a:t> </a:t>
            </a:r>
            <a:r>
              <a:rPr lang="en-US" sz="2800" dirty="0" smtClean="0">
                <a:effectLst/>
                <a:latin typeface="Times New Roman"/>
                <a:ea typeface="Calibri"/>
              </a:rPr>
              <a:t>and</a:t>
            </a:r>
            <a:r>
              <a:rPr lang="en-US" sz="2800" spc="-55" dirty="0" smtClean="0">
                <a:effectLst/>
                <a:latin typeface="Times New Roman"/>
                <a:ea typeface="Calibri"/>
              </a:rPr>
              <a:t> </a:t>
            </a:r>
            <a:r>
              <a:rPr lang="en-US" sz="2800" dirty="0" smtClean="0">
                <a:effectLst/>
                <a:latin typeface="Times New Roman"/>
                <a:ea typeface="Calibri"/>
              </a:rPr>
              <a:t>the</a:t>
            </a:r>
            <a:r>
              <a:rPr lang="en-US" sz="2800" spc="-55" dirty="0" smtClean="0">
                <a:effectLst/>
                <a:latin typeface="Times New Roman"/>
                <a:ea typeface="Calibri"/>
              </a:rPr>
              <a:t> </a:t>
            </a:r>
            <a:r>
              <a:rPr lang="en-US" sz="2800" dirty="0" smtClean="0">
                <a:effectLst/>
                <a:latin typeface="Times New Roman"/>
                <a:ea typeface="Calibri"/>
              </a:rPr>
              <a:t>new</a:t>
            </a:r>
            <a:r>
              <a:rPr lang="en-US" sz="2800" spc="-55" dirty="0" smtClean="0">
                <a:effectLst/>
                <a:latin typeface="Times New Roman"/>
                <a:ea typeface="Calibri"/>
              </a:rPr>
              <a:t> </a:t>
            </a:r>
            <a:r>
              <a:rPr lang="en-US" sz="2800" dirty="0" smtClean="0">
                <a:effectLst/>
                <a:latin typeface="Times New Roman"/>
                <a:ea typeface="Calibri"/>
              </a:rPr>
              <a:t>trees were planted south–north, we were able to test the</a:t>
            </a:r>
            <a:r>
              <a:rPr lang="en-US" sz="2800" spc="200" dirty="0" smtClean="0">
                <a:effectLst/>
                <a:latin typeface="Times New Roman"/>
                <a:ea typeface="Calibri"/>
              </a:rPr>
              <a:t> </a:t>
            </a:r>
            <a:r>
              <a:rPr lang="en-US" sz="2800" dirty="0" smtClean="0">
                <a:effectLst/>
                <a:latin typeface="Times New Roman"/>
                <a:ea typeface="Calibri"/>
              </a:rPr>
              <a:t>legacy effects of previous tree rows and grass lanes on the</a:t>
            </a:r>
            <a:r>
              <a:rPr lang="en-US" sz="2800" spc="150" dirty="0" smtClean="0">
                <a:effectLst/>
                <a:latin typeface="Times New Roman"/>
                <a:ea typeface="Calibri"/>
              </a:rPr>
              <a:t> </a:t>
            </a:r>
            <a:r>
              <a:rPr lang="en-US" sz="2800" dirty="0" smtClean="0">
                <a:effectLst/>
                <a:latin typeface="Times New Roman"/>
                <a:ea typeface="Calibri"/>
              </a:rPr>
              <a:t>growth </a:t>
            </a:r>
            <a:r>
              <a:rPr lang="en-US" sz="2800" spc="10" dirty="0" smtClean="0">
                <a:effectLst/>
                <a:latin typeface="Times New Roman"/>
                <a:ea typeface="Calibri"/>
              </a:rPr>
              <a:t>and</a:t>
            </a:r>
            <a:r>
              <a:rPr lang="en-US" sz="2800" spc="180" dirty="0" smtClean="0">
                <a:effectLst/>
                <a:latin typeface="Times New Roman"/>
                <a:ea typeface="Calibri"/>
              </a:rPr>
              <a:t> </a:t>
            </a:r>
            <a:r>
              <a:rPr lang="en-US" sz="2800" spc="10" dirty="0" smtClean="0">
                <a:effectLst/>
                <a:latin typeface="Times New Roman"/>
                <a:ea typeface="Calibri"/>
              </a:rPr>
              <a:t>yield</a:t>
            </a:r>
            <a:r>
              <a:rPr lang="en-US" sz="2800" spc="180" dirty="0" smtClean="0">
                <a:effectLst/>
                <a:latin typeface="Times New Roman"/>
                <a:ea typeface="Calibri"/>
              </a:rPr>
              <a:t> </a:t>
            </a:r>
            <a:r>
              <a:rPr lang="en-US" sz="2800" dirty="0" smtClean="0">
                <a:effectLst/>
                <a:latin typeface="Times New Roman"/>
                <a:ea typeface="Calibri"/>
              </a:rPr>
              <a:t>of</a:t>
            </a:r>
            <a:r>
              <a:rPr lang="en-US" sz="2800" spc="185" dirty="0" smtClean="0">
                <a:effectLst/>
                <a:latin typeface="Times New Roman"/>
                <a:ea typeface="Calibri"/>
              </a:rPr>
              <a:t> </a:t>
            </a:r>
            <a:r>
              <a:rPr lang="en-US" sz="2800" dirty="0" smtClean="0">
                <a:effectLst/>
                <a:latin typeface="Times New Roman"/>
                <a:ea typeface="Calibri"/>
              </a:rPr>
              <a:t>the</a:t>
            </a:r>
            <a:r>
              <a:rPr lang="en-US" sz="2800" spc="185" dirty="0" smtClean="0">
                <a:effectLst/>
                <a:latin typeface="Times New Roman"/>
                <a:ea typeface="Calibri"/>
              </a:rPr>
              <a:t> </a:t>
            </a:r>
            <a:r>
              <a:rPr lang="en-US" sz="2800" spc="15" dirty="0" smtClean="0">
                <a:effectLst/>
                <a:latin typeface="Times New Roman"/>
                <a:ea typeface="Calibri"/>
              </a:rPr>
              <a:t>replanted</a:t>
            </a:r>
            <a:r>
              <a:rPr lang="en-US" sz="2800" spc="175" dirty="0" smtClean="0">
                <a:effectLst/>
                <a:latin typeface="Times New Roman"/>
                <a:ea typeface="Calibri"/>
              </a:rPr>
              <a:t> </a:t>
            </a:r>
            <a:r>
              <a:rPr lang="en-US" sz="2800" spc="15" dirty="0" smtClean="0">
                <a:effectLst/>
                <a:latin typeface="Times New Roman"/>
                <a:ea typeface="Calibri"/>
              </a:rPr>
              <a:t>trees.</a:t>
            </a:r>
            <a:r>
              <a:rPr lang="en-US" sz="2800" spc="175" dirty="0" smtClean="0">
                <a:effectLst/>
                <a:latin typeface="Times New Roman"/>
                <a:ea typeface="Calibri"/>
              </a:rPr>
              <a:t> 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944411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2828836"/>
            <a:ext cx="734481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effectLst/>
                <a:latin typeface="Times New Roman"/>
                <a:ea typeface="PMingLiU"/>
              </a:rPr>
              <a:t>disease complex that reduces survival, growth and  yield  of  replanted  trees,  and  is </a:t>
            </a:r>
            <a:r>
              <a:rPr lang="en-US" sz="2800" spc="105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2800" dirty="0" smtClean="0">
                <a:effectLst/>
                <a:latin typeface="Times New Roman"/>
                <a:ea typeface="PMingLiU"/>
              </a:rPr>
              <a:t>often encountered</a:t>
            </a:r>
            <a:r>
              <a:rPr lang="en-US" sz="2800" spc="95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2800" dirty="0" smtClean="0">
                <a:effectLst/>
                <a:latin typeface="Times New Roman"/>
                <a:ea typeface="PMingLiU"/>
              </a:rPr>
              <a:t>in</a:t>
            </a:r>
            <a:r>
              <a:rPr lang="en-US" sz="2800" spc="90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2800" dirty="0" smtClean="0">
                <a:effectLst/>
                <a:latin typeface="Times New Roman"/>
                <a:ea typeface="PMingLiU"/>
              </a:rPr>
              <a:t>establishing</a:t>
            </a:r>
            <a:r>
              <a:rPr lang="en-US" sz="2800" spc="95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2800" dirty="0" smtClean="0">
                <a:effectLst/>
                <a:latin typeface="Times New Roman"/>
                <a:ea typeface="PMingLiU"/>
              </a:rPr>
              <a:t>new</a:t>
            </a:r>
            <a:r>
              <a:rPr lang="en-US" sz="2800" spc="90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2800" dirty="0" smtClean="0">
                <a:effectLst/>
                <a:latin typeface="Times New Roman"/>
                <a:ea typeface="PMingLiU"/>
              </a:rPr>
              <a:t>orchards</a:t>
            </a:r>
            <a:r>
              <a:rPr lang="en-US" sz="2800" spc="90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2800" dirty="0" smtClean="0">
                <a:effectLst/>
                <a:latin typeface="Times New Roman"/>
                <a:ea typeface="PMingLiU"/>
              </a:rPr>
              <a:t>on</a:t>
            </a:r>
            <a:r>
              <a:rPr lang="en-US" sz="2800" spc="90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2800" dirty="0" smtClean="0">
                <a:effectLst/>
                <a:latin typeface="Times New Roman"/>
                <a:ea typeface="PMingLiU"/>
              </a:rPr>
              <a:t>old</a:t>
            </a:r>
            <a:r>
              <a:rPr lang="en-US" sz="2800" spc="95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2800" dirty="0" smtClean="0">
                <a:effectLst/>
                <a:latin typeface="Times New Roman"/>
                <a:ea typeface="PMingLiU"/>
              </a:rPr>
              <a:t>sites.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796321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2551837"/>
            <a:ext cx="80283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effectLst/>
                <a:latin typeface="Times New Roman"/>
                <a:ea typeface="PMingLiU"/>
              </a:rPr>
              <a:t>In</a:t>
            </a:r>
            <a:r>
              <a:rPr lang="en-US" sz="2800" spc="175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2800" dirty="0" smtClean="0">
                <a:effectLst/>
                <a:latin typeface="Times New Roman"/>
                <a:ea typeface="PMingLiU"/>
              </a:rPr>
              <a:t>this</a:t>
            </a:r>
            <a:r>
              <a:rPr lang="en-US" sz="2800" spc="180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2800" dirty="0" smtClean="0">
                <a:effectLst/>
                <a:latin typeface="Times New Roman"/>
                <a:ea typeface="PMingLiU"/>
              </a:rPr>
              <a:t>experiment,</a:t>
            </a:r>
            <a:r>
              <a:rPr lang="en-US" sz="2800" spc="170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2800" dirty="0" smtClean="0">
                <a:effectLst/>
                <a:latin typeface="Times New Roman"/>
                <a:ea typeface="PMingLiU"/>
              </a:rPr>
              <a:t>we</a:t>
            </a:r>
            <a:r>
              <a:rPr lang="en-US" sz="2800" spc="175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2800" dirty="0" smtClean="0">
                <a:effectLst/>
                <a:latin typeface="Times New Roman"/>
                <a:ea typeface="PMingLiU"/>
              </a:rPr>
              <a:t>evaluated</a:t>
            </a:r>
            <a:r>
              <a:rPr lang="en-US" sz="2800" spc="180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2800" dirty="0" smtClean="0">
                <a:effectLst/>
                <a:latin typeface="Times New Roman"/>
                <a:ea typeface="PMingLiU"/>
              </a:rPr>
              <a:t>the</a:t>
            </a:r>
            <a:r>
              <a:rPr lang="en-US" sz="2800" spc="175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2800" dirty="0" smtClean="0">
                <a:effectLst/>
                <a:latin typeface="Times New Roman"/>
                <a:ea typeface="PMingLiU"/>
              </a:rPr>
              <a:t>response</a:t>
            </a:r>
            <a:r>
              <a:rPr lang="en-US" sz="2800" spc="175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2800" dirty="0" smtClean="0">
                <a:effectLst/>
                <a:latin typeface="Times New Roman"/>
                <a:ea typeface="PMingLiU"/>
              </a:rPr>
              <a:t>of</a:t>
            </a:r>
            <a:r>
              <a:rPr lang="en-US" sz="2800" spc="175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2800" dirty="0" smtClean="0">
                <a:effectLst/>
                <a:latin typeface="Times New Roman"/>
                <a:ea typeface="PMingLiU"/>
              </a:rPr>
              <a:t>soil</a:t>
            </a:r>
            <a:r>
              <a:rPr lang="en-US" sz="2800" spc="175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2800" dirty="0" smtClean="0">
                <a:effectLst/>
                <a:latin typeface="Times New Roman"/>
                <a:ea typeface="PMingLiU"/>
              </a:rPr>
              <a:t>microbial communities</a:t>
            </a:r>
            <a:r>
              <a:rPr lang="en-US" sz="2800" spc="160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2800" dirty="0" smtClean="0">
                <a:effectLst/>
                <a:latin typeface="Times New Roman"/>
                <a:ea typeface="PMingLiU"/>
              </a:rPr>
              <a:t>and</a:t>
            </a:r>
            <a:r>
              <a:rPr lang="en-US" sz="2800" spc="160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2800" dirty="0" smtClean="0">
                <a:effectLst/>
                <a:latin typeface="Times New Roman"/>
                <a:ea typeface="PMingLiU"/>
              </a:rPr>
              <a:t>tree</a:t>
            </a:r>
            <a:r>
              <a:rPr lang="en-US" sz="2800" spc="160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2800" dirty="0" smtClean="0">
                <a:effectLst/>
                <a:latin typeface="Times New Roman"/>
                <a:ea typeface="PMingLiU"/>
              </a:rPr>
              <a:t>growth</a:t>
            </a:r>
            <a:r>
              <a:rPr lang="en-US" sz="2800" spc="160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2800" dirty="0" smtClean="0">
                <a:effectLst/>
                <a:latin typeface="Times New Roman"/>
                <a:ea typeface="PMingLiU"/>
              </a:rPr>
              <a:t>and</a:t>
            </a:r>
            <a:r>
              <a:rPr lang="en-US" sz="2800" spc="160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2800" dirty="0" smtClean="0">
                <a:effectLst/>
                <a:latin typeface="Times New Roman"/>
                <a:ea typeface="PMingLiU"/>
              </a:rPr>
              <a:t>yield</a:t>
            </a:r>
            <a:r>
              <a:rPr lang="en-US" sz="2800" spc="150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2800" dirty="0" smtClean="0">
                <a:effectLst/>
                <a:latin typeface="Times New Roman"/>
                <a:ea typeface="PMingLiU"/>
              </a:rPr>
              <a:t>to</a:t>
            </a:r>
            <a:r>
              <a:rPr lang="en-US" sz="2800" spc="160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2800" dirty="0" smtClean="0">
                <a:effectLst/>
                <a:latin typeface="Times New Roman"/>
                <a:ea typeface="PMingLiU"/>
              </a:rPr>
              <a:t>three</a:t>
            </a:r>
            <a:r>
              <a:rPr lang="en-US" sz="2800" spc="160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2800" dirty="0" smtClean="0">
                <a:effectLst/>
                <a:latin typeface="Times New Roman"/>
                <a:ea typeface="PMingLiU"/>
              </a:rPr>
              <a:t>pre-plant</a:t>
            </a:r>
            <a:r>
              <a:rPr lang="en-US" sz="2800" spc="160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2800" dirty="0" smtClean="0">
                <a:effectLst/>
                <a:latin typeface="Times New Roman"/>
                <a:ea typeface="PMingLiU"/>
              </a:rPr>
              <a:t>soil</a:t>
            </a:r>
            <a:r>
              <a:rPr lang="en-US" sz="2800" spc="150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2800" dirty="0" smtClean="0">
                <a:effectLst/>
                <a:latin typeface="Times New Roman"/>
                <a:ea typeface="PMingLiU"/>
              </a:rPr>
              <a:t>treatments</a:t>
            </a:r>
            <a:r>
              <a:rPr lang="en-US" sz="2800" spc="165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2800" dirty="0" smtClean="0">
                <a:effectLst/>
                <a:latin typeface="Times New Roman"/>
                <a:ea typeface="PMingLiU"/>
              </a:rPr>
              <a:t>(compost</a:t>
            </a:r>
            <a:r>
              <a:rPr lang="en-US" sz="2800" spc="150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2800" dirty="0" smtClean="0">
                <a:effectLst/>
                <a:latin typeface="Times New Roman"/>
                <a:ea typeface="PMingLiU"/>
              </a:rPr>
              <a:t>amendment,</a:t>
            </a:r>
            <a:r>
              <a:rPr lang="en-US" sz="2800" spc="165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2800" dirty="0" smtClean="0">
                <a:effectLst/>
                <a:latin typeface="Times New Roman"/>
                <a:ea typeface="PMingLiU"/>
              </a:rPr>
              <a:t>soil</a:t>
            </a:r>
            <a:r>
              <a:rPr lang="en-US" sz="2800" spc="160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2800" dirty="0" smtClean="0">
                <a:effectLst/>
                <a:latin typeface="Times New Roman"/>
                <a:ea typeface="PMingLiU"/>
              </a:rPr>
              <a:t>treatment</a:t>
            </a:r>
            <a:r>
              <a:rPr lang="en-US" sz="2800" spc="160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2800" dirty="0" smtClean="0">
                <a:effectLst/>
                <a:latin typeface="Times New Roman"/>
                <a:ea typeface="PMingLiU"/>
              </a:rPr>
              <a:t>with</a:t>
            </a:r>
            <a:r>
              <a:rPr lang="en-US" sz="2800" spc="150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2800" dirty="0" smtClean="0">
                <a:effectLst/>
                <a:latin typeface="Times New Roman"/>
                <a:ea typeface="PMingLiU"/>
              </a:rPr>
              <a:t>a</a:t>
            </a:r>
            <a:r>
              <a:rPr lang="en-US" sz="2800" spc="160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2800" dirty="0" smtClean="0">
                <a:effectLst/>
                <a:latin typeface="Times New Roman"/>
                <a:ea typeface="PMingLiU"/>
              </a:rPr>
              <a:t>broad-spectrum fumigant,</a:t>
            </a:r>
            <a:r>
              <a:rPr lang="en-US" sz="2800" spc="70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2800" dirty="0" smtClean="0">
                <a:effectLst/>
                <a:latin typeface="Times New Roman"/>
                <a:ea typeface="PMingLiU"/>
              </a:rPr>
              <a:t>and</a:t>
            </a:r>
            <a:r>
              <a:rPr lang="en-US" sz="2800" spc="75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2800" dirty="0" smtClean="0">
                <a:effectLst/>
                <a:latin typeface="Times New Roman"/>
                <a:ea typeface="PMingLiU"/>
              </a:rPr>
              <a:t>untreated</a:t>
            </a:r>
            <a:r>
              <a:rPr lang="en-US" sz="2800" spc="75" dirty="0" smtClean="0">
                <a:effectLst/>
                <a:latin typeface="Times New Roman"/>
                <a:ea typeface="PMingLiU"/>
              </a:rPr>
              <a:t> </a:t>
            </a:r>
            <a:r>
              <a:rPr lang="en-US" sz="2800" dirty="0" smtClean="0">
                <a:effectLst/>
                <a:latin typeface="Times New Roman"/>
                <a:ea typeface="PMingLiU"/>
              </a:rPr>
              <a:t>controls)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200581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449</Words>
  <Application>Microsoft Office PowerPoint</Application>
  <PresentationFormat>On-screen Show (4:3)</PresentationFormat>
  <Paragraphs>15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Role of Biotehnology in soil fumigation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0wn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Biotehnology in soil fumigation</dc:title>
  <dc:creator>0wner</dc:creator>
  <cp:lastModifiedBy>0wner</cp:lastModifiedBy>
  <cp:revision>2</cp:revision>
  <dcterms:created xsi:type="dcterms:W3CDTF">2017-01-07T09:08:07Z</dcterms:created>
  <dcterms:modified xsi:type="dcterms:W3CDTF">2017-01-07T09:19:52Z</dcterms:modified>
</cp:coreProperties>
</file>