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D823-1771-4F03-BB0A-AC27464CE945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F193-D26E-4DDF-8D58-7A34C49092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2334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D823-1771-4F03-BB0A-AC27464CE945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F193-D26E-4DDF-8D58-7A34C49092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7537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D823-1771-4F03-BB0A-AC27464CE945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F193-D26E-4DDF-8D58-7A34C49092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950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D823-1771-4F03-BB0A-AC27464CE945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F193-D26E-4DDF-8D58-7A34C49092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052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D823-1771-4F03-BB0A-AC27464CE945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F193-D26E-4DDF-8D58-7A34C49092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7153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D823-1771-4F03-BB0A-AC27464CE945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F193-D26E-4DDF-8D58-7A34C49092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107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D823-1771-4F03-BB0A-AC27464CE945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F193-D26E-4DDF-8D58-7A34C49092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393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D823-1771-4F03-BB0A-AC27464CE945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F193-D26E-4DDF-8D58-7A34C49092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271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D823-1771-4F03-BB0A-AC27464CE945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F193-D26E-4DDF-8D58-7A34C49092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331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D823-1771-4F03-BB0A-AC27464CE945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F193-D26E-4DDF-8D58-7A34C49092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488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D823-1771-4F03-BB0A-AC27464CE945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F193-D26E-4DDF-8D58-7A34C49092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0477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2D823-1771-4F03-BB0A-AC27464CE945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EF193-D26E-4DDF-8D58-7A34C49092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958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#_bookmark0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N" sz="4800" dirty="0" smtClean="0">
                <a:solidFill>
                  <a:srgbClr val="002060"/>
                </a:solidFill>
              </a:rPr>
              <a:t>Role of </a:t>
            </a:r>
            <a:r>
              <a:rPr lang="en-IN" sz="4800" dirty="0" err="1" smtClean="0">
                <a:solidFill>
                  <a:srgbClr val="002060"/>
                </a:solidFill>
              </a:rPr>
              <a:t>Biotehnology</a:t>
            </a:r>
            <a:r>
              <a:rPr lang="en-IN" sz="4800" dirty="0" smtClean="0">
                <a:solidFill>
                  <a:srgbClr val="002060"/>
                </a:solidFill>
              </a:rPr>
              <a:t> in soil fumigation</a:t>
            </a:r>
            <a:r>
              <a:rPr lang="en-IN" sz="4800" dirty="0" smtClean="0"/>
              <a:t/>
            </a:r>
            <a:br>
              <a:rPr lang="en-IN" sz="4800" dirty="0" smtClean="0"/>
            </a:br>
            <a:endParaRPr lang="en-IN" sz="48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Dr. R K </a:t>
            </a:r>
            <a:r>
              <a:rPr lang="en-US" dirty="0" err="1" smtClean="0">
                <a:solidFill>
                  <a:srgbClr val="FF0000"/>
                </a:solidFill>
              </a:rPr>
              <a:t>Aher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672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2690336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effectLst/>
                <a:latin typeface="Times New Roman"/>
                <a:ea typeface="PMingLiU"/>
              </a:rPr>
              <a:t>Tree</a:t>
            </a:r>
            <a:r>
              <a:rPr lang="en-US" sz="3200" spc="21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growth</a:t>
            </a:r>
            <a:r>
              <a:rPr lang="en-US" sz="3200" spc="21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and</a:t>
            </a:r>
            <a:r>
              <a:rPr lang="en-US" sz="3200" spc="20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yield</a:t>
            </a:r>
            <a:r>
              <a:rPr lang="en-US" sz="3200" spc="21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were</a:t>
            </a:r>
            <a:r>
              <a:rPr lang="en-US" sz="3200" spc="21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not affected</a:t>
            </a:r>
            <a:r>
              <a:rPr lang="en-US" sz="3200" spc="14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by</a:t>
            </a:r>
            <a:r>
              <a:rPr lang="en-US" sz="3200" spc="13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pre-plant</a:t>
            </a:r>
            <a:r>
              <a:rPr lang="en-US" sz="3200" spc="14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soil</a:t>
            </a:r>
            <a:r>
              <a:rPr lang="en-US" sz="3200" spc="13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treatment</a:t>
            </a:r>
            <a:r>
              <a:rPr lang="en-US" sz="3200" spc="14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except</a:t>
            </a:r>
            <a:r>
              <a:rPr lang="en-US" sz="3200" spc="14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for</a:t>
            </a:r>
            <a:r>
              <a:rPr lang="en-US" sz="3200" spc="13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lateral</a:t>
            </a:r>
            <a:r>
              <a:rPr lang="en-US" sz="3200" spc="13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extension</a:t>
            </a:r>
            <a:r>
              <a:rPr lang="en-US" sz="3200" spc="14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growth,</a:t>
            </a:r>
            <a:r>
              <a:rPr lang="en-US" sz="3200" spc="13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which</a:t>
            </a:r>
            <a:r>
              <a:rPr lang="en-US" sz="3200" spc="14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was</a:t>
            </a:r>
            <a:r>
              <a:rPr lang="en-US" sz="3200" spc="13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longer</a:t>
            </a:r>
            <a:r>
              <a:rPr lang="en-US" sz="3200" spc="14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in</a:t>
            </a:r>
            <a:r>
              <a:rPr lang="en-US" sz="3200" spc="13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trees</a:t>
            </a:r>
            <a:r>
              <a:rPr lang="en-US" sz="3200" spc="14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growing</a:t>
            </a:r>
            <a:r>
              <a:rPr lang="en-US" sz="3200" spc="14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in</a:t>
            </a:r>
            <a:r>
              <a:rPr lang="en-US" sz="3200" spc="13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compost-treated</a:t>
            </a:r>
            <a:r>
              <a:rPr lang="en-US" sz="3200" spc="14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soil</a:t>
            </a:r>
            <a:r>
              <a:rPr lang="en-US" sz="3200" spc="13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3200" dirty="0" smtClean="0">
                <a:effectLst/>
                <a:latin typeface="Times New Roman"/>
                <a:ea typeface="PMingLiU"/>
              </a:rPr>
              <a:t>in 2003 as compared to those in the fumigation treatment. 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4063401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2551837"/>
            <a:ext cx="83884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effectLst/>
                <a:latin typeface="Times New Roman"/>
                <a:ea typeface="PMingLiU"/>
              </a:rPr>
              <a:t>Bulk soil bacterial PCR-DGGE  fingerprints  differed  strongly  among </a:t>
            </a:r>
            <a:r>
              <a:rPr lang="en-US" sz="2800" spc="12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the different soil treatments 1 year after their application, with the fingerprints derived from each pre-plant  soil  treatment </a:t>
            </a:r>
            <a:r>
              <a:rPr lang="en-US" sz="2800" spc="22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clustering separately</a:t>
            </a:r>
            <a:r>
              <a:rPr lang="en-US" sz="2800" spc="13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in</a:t>
            </a:r>
            <a:r>
              <a:rPr lang="en-US" sz="2800" spc="12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a</a:t>
            </a:r>
            <a:r>
              <a:rPr lang="en-US" sz="2800" spc="13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hierarchical</a:t>
            </a:r>
            <a:r>
              <a:rPr lang="en-US" sz="2800" spc="13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cluster</a:t>
            </a:r>
            <a:r>
              <a:rPr lang="en-US" sz="2800" spc="13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analysis.</a:t>
            </a:r>
            <a:r>
              <a:rPr lang="en-US" sz="2800" spc="125" dirty="0" smtClean="0">
                <a:effectLst/>
                <a:latin typeface="Times New Roman"/>
                <a:ea typeface="PMingLiU"/>
              </a:rPr>
              <a:t>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320877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51837"/>
            <a:ext cx="62464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/>
              <a:t>Thank you very much</a:t>
            </a:r>
            <a:endParaRPr lang="en-IN" sz="6000" b="1" dirty="0"/>
          </a:p>
        </p:txBody>
      </p:sp>
    </p:spTree>
    <p:extLst>
      <p:ext uri="{BB962C8B-B14F-4D97-AF65-F5344CB8AC3E}">
        <p14:creationId xmlns:p14="http://schemas.microsoft.com/office/powerpoint/2010/main" val="3621180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58847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Soil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fungal</a:t>
            </a:r>
            <a:r>
              <a:rPr lang="en-US" sz="2400" spc="9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communities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converged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more</a:t>
            </a:r>
            <a:r>
              <a:rPr lang="en-US" sz="2400" spc="9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rapidly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than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bacterial</a:t>
            </a:r>
            <a:r>
              <a:rPr lang="en-US" sz="2400" spc="9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communities,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with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no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discernable pattern related to pre-plant soil treatments 10 months after replanting. Changes in bulk  soil  bacterial  and  fungal  communities </a:t>
            </a:r>
            <a:r>
              <a:rPr lang="en-US" sz="2400" spc="12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in response</a:t>
            </a:r>
            <a:r>
              <a:rPr lang="en-US" sz="2400" spc="15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to</a:t>
            </a:r>
            <a:r>
              <a:rPr lang="en-US" sz="2400" spc="16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soil</a:t>
            </a:r>
            <a:r>
              <a:rPr lang="en-US" sz="2400" spc="15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treatments</a:t>
            </a:r>
            <a:r>
              <a:rPr lang="en-US" sz="2400" spc="15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had</a:t>
            </a:r>
            <a:r>
              <a:rPr lang="en-US" sz="2400" spc="15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no</a:t>
            </a:r>
            <a:r>
              <a:rPr lang="en-US" sz="2400" spc="15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obvious</a:t>
            </a:r>
            <a:r>
              <a:rPr lang="en-US" sz="2400" spc="15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correlation</a:t>
            </a:r>
            <a:r>
              <a:rPr lang="en-US" sz="2400" spc="15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with</a:t>
            </a:r>
            <a:r>
              <a:rPr lang="en-US" sz="2400" spc="15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tree</a:t>
            </a:r>
            <a:r>
              <a:rPr lang="en-US" sz="2400" spc="16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performance.</a:t>
            </a:r>
            <a:r>
              <a:rPr lang="en-US" sz="2400" spc="15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On</a:t>
            </a:r>
            <a:r>
              <a:rPr lang="en-US" sz="2400" spc="15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the</a:t>
            </a:r>
            <a:r>
              <a:rPr lang="en-US" sz="2400" spc="15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other</a:t>
            </a:r>
            <a:r>
              <a:rPr lang="en-US" sz="2400" spc="15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hand,</a:t>
            </a:r>
            <a:r>
              <a:rPr lang="en-US" sz="2400" spc="15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rootstock</a:t>
            </a:r>
            <a:r>
              <a:rPr lang="en-US" sz="2400" spc="16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genotypes</a:t>
            </a:r>
            <a:r>
              <a:rPr lang="en-US" sz="2400" spc="15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modified</a:t>
            </a:r>
            <a:r>
              <a:rPr lang="en-US" sz="2400" spc="15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their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PMingLiU"/>
              </a:rPr>
              <a:t>rhizosphere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 environments which differed significantly in their bacterial, pseudomonad, fungal and 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PMingLiU"/>
              </a:rPr>
              <a:t>oomycete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  communities. </a:t>
            </a:r>
            <a:r>
              <a:rPr lang="en-US" sz="2400" spc="2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endParaRPr lang="en-IN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631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243513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Cluster analysis</a:t>
            </a:r>
            <a:r>
              <a:rPr lang="en-US" sz="2400" spc="13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of</a:t>
            </a:r>
            <a:r>
              <a:rPr lang="en-US" sz="2400" spc="13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PCR-DGGE</a:t>
            </a:r>
            <a:r>
              <a:rPr lang="en-US" sz="2400" spc="13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fingerprints</a:t>
            </a:r>
            <a:r>
              <a:rPr lang="en-US" sz="2400" spc="13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of</a:t>
            </a:r>
            <a:r>
              <a:rPr lang="en-US" sz="2400" spc="7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fungal</a:t>
            </a:r>
            <a:r>
              <a:rPr lang="en-US" sz="2400" spc="12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and</a:t>
            </a:r>
            <a:r>
              <a:rPr lang="en-US" sz="2400" spc="12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pseudomonad</a:t>
            </a:r>
            <a:r>
              <a:rPr lang="en-US" sz="2400" spc="13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PMingLiU"/>
              </a:rPr>
              <a:t>rhizosphere</a:t>
            </a:r>
            <a:r>
              <a:rPr lang="en-US" sz="2400" spc="12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community</a:t>
            </a:r>
            <a:r>
              <a:rPr lang="en-US" sz="2400" spc="12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DNA</a:t>
            </a:r>
            <a:r>
              <a:rPr lang="en-US" sz="2400" spc="12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revealed</a:t>
            </a:r>
            <a:r>
              <a:rPr lang="en-US" sz="2400" spc="13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two</a:t>
            </a:r>
            <a:r>
              <a:rPr lang="en-US" sz="2400" spc="12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distinct</a:t>
            </a:r>
            <a:r>
              <a:rPr lang="en-US" sz="2400" spc="13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clusters.</a:t>
            </a:r>
            <a:r>
              <a:rPr lang="en-US" sz="2400" spc="13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For</a:t>
            </a:r>
            <a:r>
              <a:rPr lang="en-US" sz="2400" spc="12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both analyses,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soil</a:t>
            </a:r>
            <a:r>
              <a:rPr lang="en-US" sz="2400" spc="9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sampled</a:t>
            </a:r>
            <a:r>
              <a:rPr lang="en-US" sz="2400" spc="10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from</a:t>
            </a:r>
            <a:r>
              <a:rPr lang="en-US" sz="2400" spc="9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the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PMingLiU"/>
              </a:rPr>
              <a:t>rhizosphere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of</a:t>
            </a:r>
            <a:r>
              <a:rPr lang="en-US" sz="2400" spc="9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the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two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higher</a:t>
            </a:r>
            <a:r>
              <a:rPr lang="en-US" sz="2400" spc="9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yielding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rootstock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genotypes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clustered</a:t>
            </a:r>
            <a:r>
              <a:rPr lang="en-US" sz="2400" spc="10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together,</a:t>
            </a:r>
            <a:r>
              <a:rPr lang="en-US" sz="2400" spc="9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while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the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lower</a:t>
            </a:r>
            <a:r>
              <a:rPr lang="en-US" sz="2400" spc="9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yielding rootstock</a:t>
            </a:r>
            <a:r>
              <a:rPr lang="en-US" sz="2400" spc="8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genotypes</a:t>
            </a:r>
            <a:r>
              <a:rPr lang="en-US" sz="2400" spc="8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also</a:t>
            </a:r>
            <a:r>
              <a:rPr lang="en-US" sz="2400" spc="8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clustered</a:t>
            </a:r>
            <a:r>
              <a:rPr lang="en-US" sz="2400" spc="8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together.</a:t>
            </a:r>
            <a:r>
              <a:rPr lang="en-US" sz="2400" spc="8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These</a:t>
            </a:r>
            <a:r>
              <a:rPr lang="en-US" sz="2400" spc="8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results</a:t>
            </a:r>
            <a:r>
              <a:rPr lang="en-US" sz="2400" spc="8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suggest</a:t>
            </a:r>
            <a:r>
              <a:rPr lang="en-US" sz="2400" spc="8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that</a:t>
            </a:r>
            <a:r>
              <a:rPr lang="en-US" sz="2400" spc="8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the</a:t>
            </a:r>
            <a:r>
              <a:rPr lang="en-US" sz="2400" spc="8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fungal</a:t>
            </a:r>
            <a:r>
              <a:rPr lang="en-US" sz="2400" spc="8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and</a:t>
            </a:r>
            <a:r>
              <a:rPr lang="en-US" sz="2400" spc="8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pseudomonad</a:t>
            </a:r>
            <a:r>
              <a:rPr lang="en-US" sz="2400" spc="8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communities</a:t>
            </a:r>
            <a:r>
              <a:rPr lang="en-US" sz="2400" spc="8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that</a:t>
            </a:r>
            <a:r>
              <a:rPr lang="en-US" sz="2400" spc="8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have</a:t>
            </a:r>
            <a:r>
              <a:rPr lang="en-US" sz="2400" spc="8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developed</a:t>
            </a:r>
            <a:r>
              <a:rPr lang="en-US" sz="2400" spc="8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in the</a:t>
            </a:r>
            <a:r>
              <a:rPr lang="en-US" sz="2400" spc="16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PMingLiU"/>
              </a:rPr>
              <a:t>rhizosphere</a:t>
            </a:r>
            <a:r>
              <a:rPr lang="en-US" sz="2400" spc="16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of</a:t>
            </a:r>
            <a:r>
              <a:rPr lang="en-US" sz="2400" spc="16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the</a:t>
            </a:r>
            <a:r>
              <a:rPr lang="en-US" sz="2400" spc="16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different</a:t>
            </a:r>
            <a:r>
              <a:rPr lang="en-US" sz="2400" spc="16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rootstock</a:t>
            </a:r>
            <a:r>
              <a:rPr lang="en-US" sz="2400" spc="16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genotypes</a:t>
            </a:r>
            <a:r>
              <a:rPr lang="en-US" sz="2400" spc="16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may</a:t>
            </a:r>
            <a:r>
              <a:rPr lang="en-US" sz="2400" spc="16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be</a:t>
            </a:r>
            <a:r>
              <a:rPr lang="en-US" sz="2400" spc="16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one</a:t>
            </a:r>
            <a:r>
              <a:rPr lang="en-US" sz="2400" spc="16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factor</a:t>
            </a:r>
            <a:r>
              <a:rPr lang="en-US" sz="2400" spc="16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influencing</a:t>
            </a:r>
            <a:r>
              <a:rPr lang="en-US" sz="2400" spc="16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tree</a:t>
            </a:r>
            <a:r>
              <a:rPr lang="en-US" sz="2400" spc="165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growth</a:t>
            </a:r>
            <a:r>
              <a:rPr lang="en-US" sz="2400" spc="16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and</a:t>
            </a:r>
            <a:r>
              <a:rPr lang="en-US" sz="2400" spc="16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PMingLiU"/>
              </a:rPr>
              <a:t>yield</a:t>
            </a:r>
            <a:r>
              <a:rPr lang="en-US" sz="2400" spc="160" dirty="0">
                <a:solidFill>
                  <a:prstClr val="black"/>
                </a:solidFill>
                <a:latin typeface="Times New Roman"/>
                <a:ea typeface="PMingLiU"/>
              </a:rPr>
              <a:t> </a:t>
            </a:r>
            <a:endParaRPr lang="en-IN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345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2274838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2400" dirty="0" smtClean="0">
                <a:effectLst/>
                <a:latin typeface="Times New Roman"/>
                <a:ea typeface="Calibri"/>
              </a:rPr>
              <a:t>In this experiment, we evaluated pre-plant soil</a:t>
            </a:r>
            <a:r>
              <a:rPr lang="en-US" sz="2400" spc="20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treat- </a:t>
            </a:r>
            <a:r>
              <a:rPr lang="en-US" sz="2400" dirty="0" err="1" smtClean="0">
                <a:effectLst/>
                <a:latin typeface="Times New Roman"/>
                <a:ea typeface="Calibri"/>
              </a:rPr>
              <a:t>ments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,</a:t>
            </a:r>
            <a:r>
              <a:rPr lang="en-US" sz="2400" spc="2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rootstock</a:t>
            </a:r>
            <a:r>
              <a:rPr lang="en-US" sz="2400" spc="2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genotype,</a:t>
            </a:r>
            <a:r>
              <a:rPr lang="en-US" sz="2400" spc="3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and</a:t>
            </a:r>
            <a:r>
              <a:rPr lang="en-US" sz="2400" spc="3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changes</a:t>
            </a:r>
            <a:r>
              <a:rPr lang="en-US" sz="2400" spc="2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in</a:t>
            </a:r>
            <a:r>
              <a:rPr lang="en-US" sz="2400" spc="3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orchard</a:t>
            </a:r>
            <a:r>
              <a:rPr lang="en-US" sz="2400" spc="3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planting</a:t>
            </a:r>
            <a:r>
              <a:rPr lang="en-US" sz="2400" spc="-26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position as viable alternatives to MB for the control of</a:t>
            </a:r>
            <a:r>
              <a:rPr lang="en-US" sz="2400" spc="-17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ARD in an apple replant site in Ithaca, NY. Since the</a:t>
            </a:r>
            <a:r>
              <a:rPr lang="en-US" sz="2400" spc="22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positive effects of fumigation and compost amendment rely</a:t>
            </a:r>
            <a:r>
              <a:rPr lang="en-US" sz="2400" spc="11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on </a:t>
            </a:r>
            <a:r>
              <a:rPr lang="en-US" sz="2400" spc="20" dirty="0" smtClean="0">
                <a:effectLst/>
                <a:latin typeface="Times New Roman"/>
                <a:ea typeface="Calibri"/>
              </a:rPr>
              <a:t>suppressing   harmful   microbial   activities,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92170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2413338"/>
            <a:ext cx="70567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effectLst/>
                <a:latin typeface="Times New Roman"/>
                <a:ea typeface="Calibri"/>
              </a:rPr>
              <a:t>For</a:t>
            </a:r>
            <a:r>
              <a:rPr lang="en-US" sz="3200" spc="15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decades,</a:t>
            </a:r>
            <a:r>
              <a:rPr lang="en-US" sz="3200" spc="15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methyl</a:t>
            </a:r>
            <a:r>
              <a:rPr lang="en-US" sz="3200" spc="15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bromide</a:t>
            </a:r>
            <a:r>
              <a:rPr lang="en-US" sz="3200" spc="15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(MB)</a:t>
            </a:r>
            <a:r>
              <a:rPr lang="en-US" sz="3200" spc="16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has</a:t>
            </a:r>
            <a:r>
              <a:rPr lang="en-US" sz="3200" spc="15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been</a:t>
            </a:r>
            <a:r>
              <a:rPr lang="en-US" sz="3200" spc="15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the</a:t>
            </a:r>
            <a:r>
              <a:rPr lang="en-US" sz="3200" spc="15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most effective and commonly used fumigant to control</a:t>
            </a:r>
            <a:r>
              <a:rPr lang="en-US" sz="3200" spc="21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ARD (</a:t>
            </a:r>
            <a:r>
              <a:rPr lang="en-US" sz="3200" u="none" strike="noStrike" dirty="0" err="1" smtClean="0">
                <a:solidFill>
                  <a:srgbClr val="000066"/>
                </a:solidFill>
                <a:effectLst/>
                <a:latin typeface="Times New Roman"/>
                <a:ea typeface="Calibri"/>
                <a:hlinkClick r:id="rId2"/>
              </a:rPr>
              <a:t>McKenry</a:t>
            </a:r>
            <a:r>
              <a:rPr lang="en-US" sz="3200" u="none" strike="noStrike" spc="-25" dirty="0" smtClean="0">
                <a:solidFill>
                  <a:srgbClr val="000066"/>
                </a:solidFill>
                <a:effectLst/>
                <a:latin typeface="Times New Roman"/>
                <a:ea typeface="Calibri"/>
                <a:hlinkClick r:id="rId2"/>
              </a:rPr>
              <a:t> </a:t>
            </a:r>
            <a:r>
              <a:rPr lang="en-US" sz="3200" u="none" strike="noStrike" dirty="0" smtClean="0">
                <a:solidFill>
                  <a:srgbClr val="000066"/>
                </a:solidFill>
                <a:effectLst/>
                <a:latin typeface="Times New Roman"/>
                <a:ea typeface="Calibri"/>
                <a:hlinkClick r:id="rId2"/>
              </a:rPr>
              <a:t>et</a:t>
            </a:r>
            <a:r>
              <a:rPr lang="en-US" sz="3200" u="none" strike="noStrike" spc="-25" dirty="0" smtClean="0">
                <a:solidFill>
                  <a:srgbClr val="000066"/>
                </a:solidFill>
                <a:effectLst/>
                <a:latin typeface="Times New Roman"/>
                <a:ea typeface="Calibri"/>
                <a:hlinkClick r:id="rId2"/>
              </a:rPr>
              <a:t> </a:t>
            </a:r>
            <a:r>
              <a:rPr lang="en-US" sz="3200" u="none" strike="noStrike" dirty="0" smtClean="0">
                <a:solidFill>
                  <a:srgbClr val="000066"/>
                </a:solidFill>
                <a:effectLst/>
                <a:latin typeface="Times New Roman"/>
                <a:ea typeface="Calibri"/>
                <a:hlinkClick r:id="rId2"/>
              </a:rPr>
              <a:t>al.,</a:t>
            </a:r>
            <a:r>
              <a:rPr lang="en-US" sz="3200" u="none" strike="noStrike" spc="-20" dirty="0" smtClean="0">
                <a:solidFill>
                  <a:srgbClr val="000066"/>
                </a:solidFill>
                <a:effectLst/>
                <a:latin typeface="Times New Roman"/>
                <a:ea typeface="Calibri"/>
                <a:hlinkClick r:id="rId2"/>
              </a:rPr>
              <a:t> </a:t>
            </a:r>
            <a:r>
              <a:rPr lang="en-US" sz="3200" u="none" strike="noStrike" dirty="0" smtClean="0">
                <a:solidFill>
                  <a:srgbClr val="000066"/>
                </a:solidFill>
                <a:effectLst/>
                <a:latin typeface="Times New Roman"/>
                <a:ea typeface="Calibri"/>
                <a:hlinkClick r:id="rId2"/>
              </a:rPr>
              <a:t>1994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),</a:t>
            </a:r>
            <a:r>
              <a:rPr lang="en-US" sz="3200" spc="-2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but</a:t>
            </a:r>
            <a:r>
              <a:rPr lang="en-US" sz="3200" spc="-2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MB</a:t>
            </a:r>
            <a:r>
              <a:rPr lang="en-US" sz="3200" spc="-2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is</a:t>
            </a:r>
            <a:r>
              <a:rPr lang="en-US" sz="3200" spc="-2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being</a:t>
            </a:r>
            <a:r>
              <a:rPr lang="en-US" sz="3200" spc="-2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phased</a:t>
            </a:r>
            <a:r>
              <a:rPr lang="en-US" sz="3200" spc="-2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out</a:t>
            </a:r>
            <a:r>
              <a:rPr lang="en-US" sz="3200" spc="-2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because of environmental concerns. Thus, scientists are</a:t>
            </a:r>
            <a:r>
              <a:rPr lang="en-US" sz="3200" spc="5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searching for</a:t>
            </a:r>
            <a:r>
              <a:rPr lang="en-US" sz="3200" spc="18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safer</a:t>
            </a:r>
            <a:r>
              <a:rPr lang="en-US" sz="3200" spc="17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alternatives</a:t>
            </a:r>
            <a:r>
              <a:rPr lang="en-US" sz="3200" spc="18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to</a:t>
            </a:r>
            <a:r>
              <a:rPr lang="en-US" sz="3200" spc="17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the</a:t>
            </a:r>
            <a:r>
              <a:rPr lang="en-US" sz="3200" spc="18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use</a:t>
            </a:r>
            <a:r>
              <a:rPr lang="en-US" sz="3200" spc="18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of</a:t>
            </a:r>
            <a:r>
              <a:rPr lang="en-US" sz="3200" spc="18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MB.</a:t>
            </a:r>
            <a:r>
              <a:rPr lang="en-US" sz="3200" spc="17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Alternative</a:t>
            </a:r>
            <a:r>
              <a:rPr lang="en-US" sz="3200" spc="-26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3200" dirty="0" smtClean="0">
                <a:effectLst/>
                <a:latin typeface="Times New Roman"/>
                <a:ea typeface="Calibri"/>
              </a:rPr>
              <a:t>fumigants have been evaluated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7621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2274838"/>
            <a:ext cx="73448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Aft>
                <a:spcPts val="0"/>
              </a:spcAft>
              <a:buSzPts val="1000"/>
              <a:buFont typeface="Times New Roman"/>
              <a:buAutoNum type="arabicPeriod"/>
              <a:tabLst>
                <a:tab pos="299720" algn="l"/>
              </a:tabLst>
            </a:pPr>
            <a:r>
              <a:rPr lang="en-US" sz="2800" i="1" spc="0" dirty="0" smtClean="0">
                <a:effectLst/>
                <a:latin typeface="Times New Roman"/>
                <a:ea typeface="Times New Roman"/>
                <a:cs typeface="Times New Roman"/>
              </a:rPr>
              <a:t>Soil</a:t>
            </a:r>
            <a:r>
              <a:rPr lang="en-US" sz="2800" i="1" spc="45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i="1" spc="0" dirty="0" smtClean="0">
                <a:effectLst/>
                <a:latin typeface="Times New Roman"/>
                <a:ea typeface="Times New Roman"/>
                <a:cs typeface="Times New Roman"/>
              </a:rPr>
              <a:t>treatments</a:t>
            </a:r>
            <a:endParaRPr lang="en-IN" sz="2400" dirty="0">
              <a:ea typeface="Times New Roman"/>
              <a:cs typeface="Times New Roman"/>
            </a:endParaRPr>
          </a:p>
          <a:p>
            <a:pPr algn="just">
              <a:spcBef>
                <a:spcPts val="15"/>
              </a:spcBef>
              <a:spcAft>
                <a:spcPts val="0"/>
              </a:spcAft>
            </a:pPr>
            <a:r>
              <a:rPr lang="en-US" sz="2800" i="1" dirty="0" smtClean="0"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en-IN" sz="2400" dirty="0">
              <a:ea typeface="Calibri"/>
              <a:cs typeface="Times New Roman"/>
            </a:endParaRPr>
          </a:p>
          <a:p>
            <a:pPr algn="just"/>
            <a:r>
              <a:rPr lang="en-US" sz="2800" dirty="0" smtClean="0">
                <a:effectLst/>
                <a:latin typeface="Times New Roman"/>
                <a:ea typeface="Calibri"/>
              </a:rPr>
              <a:t>A commercial compost consisting of 40% (v/v)</a:t>
            </a:r>
            <a:r>
              <a:rPr lang="en-US" sz="2800" spc="16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ground leaves and wood chips, 40% supermarket vegetable</a:t>
            </a:r>
            <a:r>
              <a:rPr lang="en-US" sz="2800" spc="16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culls, and 20% pre-composted cattle and horse manure in</a:t>
            </a:r>
            <a:r>
              <a:rPr lang="en-US" sz="2800" spc="17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wood shavings (Toad Hollow Farm, </a:t>
            </a:r>
            <a:r>
              <a:rPr lang="en-US" sz="2800" dirty="0" err="1" smtClean="0">
                <a:effectLst/>
                <a:latin typeface="Times New Roman"/>
                <a:ea typeface="Calibri"/>
              </a:rPr>
              <a:t>Nedrow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, NY) was applied</a:t>
            </a:r>
            <a:r>
              <a:rPr lang="en-US" sz="2800" spc="22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in two portions on Sept. 24, 2001.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494348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2690336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effectLst/>
                <a:latin typeface="Times New Roman"/>
                <a:ea typeface="Calibri"/>
              </a:rPr>
              <a:t>Since</a:t>
            </a:r>
            <a:r>
              <a:rPr lang="en-US" sz="2800" spc="-5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the</a:t>
            </a:r>
            <a:r>
              <a:rPr lang="en-US" sz="2800" spc="-5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old</a:t>
            </a:r>
            <a:r>
              <a:rPr lang="en-US" sz="2800" spc="-6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tree</a:t>
            </a:r>
            <a:r>
              <a:rPr lang="en-US" sz="2800" spc="-5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rows</a:t>
            </a:r>
            <a:r>
              <a:rPr lang="en-US" sz="2800" spc="-5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were</a:t>
            </a:r>
            <a:r>
              <a:rPr lang="en-US" sz="2800" spc="-5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east–west</a:t>
            </a:r>
            <a:r>
              <a:rPr lang="en-US" sz="2800" spc="-5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and</a:t>
            </a:r>
            <a:r>
              <a:rPr lang="en-US" sz="2800" spc="-5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the</a:t>
            </a:r>
            <a:r>
              <a:rPr lang="en-US" sz="2800" spc="-5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new</a:t>
            </a:r>
            <a:r>
              <a:rPr lang="en-US" sz="2800" spc="-5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trees were planted south–north, we were able to test the</a:t>
            </a:r>
            <a:r>
              <a:rPr lang="en-US" sz="2800" spc="20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legacy effects of previous tree rows and grass lanes on the</a:t>
            </a:r>
            <a:r>
              <a:rPr lang="en-US" sz="2800" spc="15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growth </a:t>
            </a:r>
            <a:r>
              <a:rPr lang="en-US" sz="2800" spc="10" dirty="0" smtClean="0">
                <a:effectLst/>
                <a:latin typeface="Times New Roman"/>
                <a:ea typeface="Calibri"/>
              </a:rPr>
              <a:t>and</a:t>
            </a:r>
            <a:r>
              <a:rPr lang="en-US" sz="2800" spc="18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spc="10" dirty="0" smtClean="0">
                <a:effectLst/>
                <a:latin typeface="Times New Roman"/>
                <a:ea typeface="Calibri"/>
              </a:rPr>
              <a:t>yield</a:t>
            </a:r>
            <a:r>
              <a:rPr lang="en-US" sz="2800" spc="180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of</a:t>
            </a:r>
            <a:r>
              <a:rPr lang="en-US" sz="2800" spc="18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dirty="0" smtClean="0">
                <a:effectLst/>
                <a:latin typeface="Times New Roman"/>
                <a:ea typeface="Calibri"/>
              </a:rPr>
              <a:t>the</a:t>
            </a:r>
            <a:r>
              <a:rPr lang="en-US" sz="2800" spc="18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spc="15" dirty="0" smtClean="0">
                <a:effectLst/>
                <a:latin typeface="Times New Roman"/>
                <a:ea typeface="Calibri"/>
              </a:rPr>
              <a:t>replanted</a:t>
            </a:r>
            <a:r>
              <a:rPr lang="en-US" sz="2800" spc="175" dirty="0" smtClean="0">
                <a:effectLst/>
                <a:latin typeface="Times New Roman"/>
                <a:ea typeface="Calibri"/>
              </a:rPr>
              <a:t> </a:t>
            </a:r>
            <a:r>
              <a:rPr lang="en-US" sz="2800" spc="15" dirty="0" smtClean="0">
                <a:effectLst/>
                <a:latin typeface="Times New Roman"/>
                <a:ea typeface="Calibri"/>
              </a:rPr>
              <a:t>trees.</a:t>
            </a:r>
            <a:r>
              <a:rPr lang="en-US" sz="2800" spc="175" dirty="0" smtClean="0">
                <a:effectLst/>
                <a:latin typeface="Times New Roman"/>
                <a:ea typeface="Calibri"/>
              </a:rPr>
              <a:t>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944411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2828836"/>
            <a:ext cx="73448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effectLst/>
                <a:latin typeface="Times New Roman"/>
                <a:ea typeface="PMingLiU"/>
              </a:rPr>
              <a:t>disease complex that reduces survival, growth and  yield  of  replanted  trees,  and  is </a:t>
            </a:r>
            <a:r>
              <a:rPr lang="en-US" sz="2800" spc="10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often encountered</a:t>
            </a:r>
            <a:r>
              <a:rPr lang="en-US" sz="2800" spc="9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in</a:t>
            </a:r>
            <a:r>
              <a:rPr lang="en-US" sz="2800" spc="9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establishing</a:t>
            </a:r>
            <a:r>
              <a:rPr lang="en-US" sz="2800" spc="9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new</a:t>
            </a:r>
            <a:r>
              <a:rPr lang="en-US" sz="2800" spc="9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orchards</a:t>
            </a:r>
            <a:r>
              <a:rPr lang="en-US" sz="2800" spc="9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on</a:t>
            </a:r>
            <a:r>
              <a:rPr lang="en-US" sz="2800" spc="9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old</a:t>
            </a:r>
            <a:r>
              <a:rPr lang="en-US" sz="2800" spc="9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sites.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796321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551837"/>
            <a:ext cx="80283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effectLst/>
                <a:latin typeface="Times New Roman"/>
                <a:ea typeface="PMingLiU"/>
              </a:rPr>
              <a:t>In</a:t>
            </a:r>
            <a:r>
              <a:rPr lang="en-US" sz="2800" spc="17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this</a:t>
            </a:r>
            <a:r>
              <a:rPr lang="en-US" sz="2800" spc="18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experiment,</a:t>
            </a:r>
            <a:r>
              <a:rPr lang="en-US" sz="2800" spc="17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we</a:t>
            </a:r>
            <a:r>
              <a:rPr lang="en-US" sz="2800" spc="17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evaluated</a:t>
            </a:r>
            <a:r>
              <a:rPr lang="en-US" sz="2800" spc="18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the</a:t>
            </a:r>
            <a:r>
              <a:rPr lang="en-US" sz="2800" spc="17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response</a:t>
            </a:r>
            <a:r>
              <a:rPr lang="en-US" sz="2800" spc="17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of</a:t>
            </a:r>
            <a:r>
              <a:rPr lang="en-US" sz="2800" spc="17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soil</a:t>
            </a:r>
            <a:r>
              <a:rPr lang="en-US" sz="2800" spc="17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microbial communities</a:t>
            </a:r>
            <a:r>
              <a:rPr lang="en-US" sz="2800" spc="16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and</a:t>
            </a:r>
            <a:r>
              <a:rPr lang="en-US" sz="2800" spc="16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tree</a:t>
            </a:r>
            <a:r>
              <a:rPr lang="en-US" sz="2800" spc="16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growth</a:t>
            </a:r>
            <a:r>
              <a:rPr lang="en-US" sz="2800" spc="16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and</a:t>
            </a:r>
            <a:r>
              <a:rPr lang="en-US" sz="2800" spc="16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yield</a:t>
            </a:r>
            <a:r>
              <a:rPr lang="en-US" sz="2800" spc="15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to</a:t>
            </a:r>
            <a:r>
              <a:rPr lang="en-US" sz="2800" spc="16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three</a:t>
            </a:r>
            <a:r>
              <a:rPr lang="en-US" sz="2800" spc="16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pre-plant</a:t>
            </a:r>
            <a:r>
              <a:rPr lang="en-US" sz="2800" spc="16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soil</a:t>
            </a:r>
            <a:r>
              <a:rPr lang="en-US" sz="2800" spc="15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treatments</a:t>
            </a:r>
            <a:r>
              <a:rPr lang="en-US" sz="2800" spc="16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(compost</a:t>
            </a:r>
            <a:r>
              <a:rPr lang="en-US" sz="2800" spc="15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amendment,</a:t>
            </a:r>
            <a:r>
              <a:rPr lang="en-US" sz="2800" spc="16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soil</a:t>
            </a:r>
            <a:r>
              <a:rPr lang="en-US" sz="2800" spc="16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treatment</a:t>
            </a:r>
            <a:r>
              <a:rPr lang="en-US" sz="2800" spc="16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with</a:t>
            </a:r>
            <a:r>
              <a:rPr lang="en-US" sz="2800" spc="15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a</a:t>
            </a:r>
            <a:r>
              <a:rPr lang="en-US" sz="2800" spc="16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broad-spectrum fumigant,</a:t>
            </a:r>
            <a:r>
              <a:rPr lang="en-US" sz="2800" spc="70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and</a:t>
            </a:r>
            <a:r>
              <a:rPr lang="en-US" sz="2800" spc="7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untreated</a:t>
            </a:r>
            <a:r>
              <a:rPr lang="en-US" sz="2800" spc="75" dirty="0" smtClean="0">
                <a:effectLst/>
                <a:latin typeface="Times New Roman"/>
                <a:ea typeface="PMingLiU"/>
              </a:rPr>
              <a:t> </a:t>
            </a:r>
            <a:r>
              <a:rPr lang="en-US" sz="2800" dirty="0" smtClean="0">
                <a:effectLst/>
                <a:latin typeface="Times New Roman"/>
                <a:ea typeface="PMingLiU"/>
              </a:rPr>
              <a:t>controls)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200581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449</Words>
  <Application>Microsoft Office PowerPoint</Application>
  <PresentationFormat>On-screen Show (4:3)</PresentationFormat>
  <Paragraphs>15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Role of Biotehnology in soil fumigation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0wn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Biotehnology in soil fumigation</dc:title>
  <dc:creator>0wner</dc:creator>
  <cp:lastModifiedBy>0wner</cp:lastModifiedBy>
  <cp:revision>2</cp:revision>
  <dcterms:created xsi:type="dcterms:W3CDTF">2017-01-07T09:08:07Z</dcterms:created>
  <dcterms:modified xsi:type="dcterms:W3CDTF">2017-01-07T09:19:52Z</dcterms:modified>
</cp:coreProperties>
</file>