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E2A3D6C9-4B6B-4F80-B1D4-E1F4BC8C1E4C}" type="datetimeFigureOut">
              <a:rPr lang="en-IN" smtClean="0"/>
              <a:t>10-01-2017</a:t>
            </a:fld>
            <a:endParaRPr lang="en-IN"/>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8FD57AF1-3558-45E7-9F2D-A83AD64F5DEB}" type="slidenum">
              <a:rPr lang="en-IN" smtClean="0"/>
              <a:t>‹#›</a:t>
            </a:fld>
            <a:endParaRPr lang="en-IN"/>
          </a:p>
        </p:txBody>
      </p:sp>
      <p:sp>
        <p:nvSpPr>
          <p:cNvPr id="15" name="Footer Placeholder 14"/>
          <p:cNvSpPr>
            <a:spLocks noGrp="1"/>
          </p:cNvSpPr>
          <p:nvPr>
            <p:ph type="ftr" sz="quarter" idx="12"/>
          </p:nvPr>
        </p:nvSpPr>
        <p:spPr>
          <a:xfrm>
            <a:off x="3581400" y="6296248"/>
            <a:ext cx="2820987" cy="152400"/>
          </a:xfrm>
        </p:spPr>
        <p:txBody>
          <a:bodyPr/>
          <a:lstStyle/>
          <a:p>
            <a:endParaRPr lang="en-I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2A3D6C9-4B6B-4F80-B1D4-E1F4BC8C1E4C}" type="datetimeFigureOut">
              <a:rPr lang="en-IN" smtClean="0"/>
              <a:t>10-01-2017</a:t>
            </a:fld>
            <a:endParaRPr lang="en-IN"/>
          </a:p>
        </p:txBody>
      </p:sp>
      <p:sp>
        <p:nvSpPr>
          <p:cNvPr id="14" name="Slide Number Placeholder 13"/>
          <p:cNvSpPr>
            <a:spLocks noGrp="1"/>
          </p:cNvSpPr>
          <p:nvPr>
            <p:ph type="sldNum" sz="quarter" idx="11"/>
          </p:nvPr>
        </p:nvSpPr>
        <p:spPr/>
        <p:txBody>
          <a:bodyPr/>
          <a:lstStyle/>
          <a:p>
            <a:fld id="{8FD57AF1-3558-45E7-9F2D-A83AD64F5DEB}" type="slidenum">
              <a:rPr lang="en-IN" smtClean="0"/>
              <a:t>‹#›</a:t>
            </a:fld>
            <a:endParaRPr lang="en-IN"/>
          </a:p>
        </p:txBody>
      </p:sp>
      <p:sp>
        <p:nvSpPr>
          <p:cNvPr id="15" name="Footer Placeholder 14"/>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E2A3D6C9-4B6B-4F80-B1D4-E1F4BC8C1E4C}" type="datetimeFigureOut">
              <a:rPr lang="en-IN" smtClean="0"/>
              <a:t>10-01-2017</a:t>
            </a:fld>
            <a:endParaRPr lang="en-IN"/>
          </a:p>
        </p:txBody>
      </p:sp>
      <p:sp>
        <p:nvSpPr>
          <p:cNvPr id="14" name="Slide Number Placeholder 13"/>
          <p:cNvSpPr>
            <a:spLocks noGrp="1"/>
          </p:cNvSpPr>
          <p:nvPr>
            <p:ph type="sldNum" sz="quarter" idx="11"/>
          </p:nvPr>
        </p:nvSpPr>
        <p:spPr/>
        <p:txBody>
          <a:bodyPr/>
          <a:lstStyle/>
          <a:p>
            <a:fld id="{8FD57AF1-3558-45E7-9F2D-A83AD64F5DEB}" type="slidenum">
              <a:rPr lang="en-IN" smtClean="0"/>
              <a:t>‹#›</a:t>
            </a:fld>
            <a:endParaRPr lang="en-IN"/>
          </a:p>
        </p:txBody>
      </p:sp>
      <p:sp>
        <p:nvSpPr>
          <p:cNvPr id="15" name="Footer Placeholder 14"/>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E2A3D6C9-4B6B-4F80-B1D4-E1F4BC8C1E4C}" type="datetimeFigureOut">
              <a:rPr lang="en-IN" smtClean="0"/>
              <a:t>10-01-2017</a:t>
            </a:fld>
            <a:endParaRPr lang="en-IN"/>
          </a:p>
        </p:txBody>
      </p:sp>
      <p:sp>
        <p:nvSpPr>
          <p:cNvPr id="11" name="Slide Number Placeholder 10"/>
          <p:cNvSpPr>
            <a:spLocks noGrp="1"/>
          </p:cNvSpPr>
          <p:nvPr>
            <p:ph type="sldNum" sz="quarter" idx="11"/>
          </p:nvPr>
        </p:nvSpPr>
        <p:spPr/>
        <p:txBody>
          <a:bodyPr/>
          <a:lstStyle/>
          <a:p>
            <a:fld id="{8FD57AF1-3558-45E7-9F2D-A83AD64F5DEB}" type="slidenum">
              <a:rPr lang="en-IN" smtClean="0"/>
              <a:t>‹#›</a:t>
            </a:fld>
            <a:endParaRPr lang="en-IN"/>
          </a:p>
        </p:txBody>
      </p:sp>
      <p:sp>
        <p:nvSpPr>
          <p:cNvPr id="12" name="Footer Placeholder 11"/>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E2A3D6C9-4B6B-4F80-B1D4-E1F4BC8C1E4C}" type="datetimeFigureOut">
              <a:rPr lang="en-IN" smtClean="0"/>
              <a:t>10-01-2017</a:t>
            </a:fld>
            <a:endParaRPr lang="en-IN"/>
          </a:p>
        </p:txBody>
      </p:sp>
      <p:sp>
        <p:nvSpPr>
          <p:cNvPr id="13" name="Slide Number Placeholder 12"/>
          <p:cNvSpPr>
            <a:spLocks noGrp="1"/>
          </p:cNvSpPr>
          <p:nvPr>
            <p:ph type="sldNum" sz="quarter" idx="11"/>
          </p:nvPr>
        </p:nvSpPr>
        <p:spPr>
          <a:xfrm>
            <a:off x="4116388" y="6400800"/>
            <a:ext cx="533400" cy="152400"/>
          </a:xfrm>
        </p:spPr>
        <p:txBody>
          <a:bodyPr/>
          <a:lstStyle/>
          <a:p>
            <a:fld id="{8FD57AF1-3558-45E7-9F2D-A83AD64F5DEB}" type="slidenum">
              <a:rPr lang="en-IN" smtClean="0"/>
              <a:t>‹#›</a:t>
            </a:fld>
            <a:endParaRPr lang="en-IN"/>
          </a:p>
        </p:txBody>
      </p:sp>
      <p:sp>
        <p:nvSpPr>
          <p:cNvPr id="14" name="Footer Placeholder 13"/>
          <p:cNvSpPr>
            <a:spLocks noGrp="1"/>
          </p:cNvSpPr>
          <p:nvPr>
            <p:ph type="ftr" sz="quarter" idx="12"/>
          </p:nvPr>
        </p:nvSpPr>
        <p:spPr>
          <a:xfrm>
            <a:off x="838200" y="6296248"/>
            <a:ext cx="2820987" cy="152400"/>
          </a:xfrm>
        </p:spPr>
        <p:txBody>
          <a:bodyPr/>
          <a:lstStyle/>
          <a:p>
            <a:endParaRPr lang="en-IN"/>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E2A3D6C9-4B6B-4F80-B1D4-E1F4BC8C1E4C}" type="datetimeFigureOut">
              <a:rPr lang="en-IN" smtClean="0"/>
              <a:t>10-01-2017</a:t>
            </a:fld>
            <a:endParaRPr lang="en-IN"/>
          </a:p>
        </p:txBody>
      </p:sp>
      <p:sp>
        <p:nvSpPr>
          <p:cNvPr id="13" name="Slide Number Placeholder 12"/>
          <p:cNvSpPr>
            <a:spLocks noGrp="1"/>
          </p:cNvSpPr>
          <p:nvPr>
            <p:ph type="sldNum" sz="quarter" idx="11"/>
          </p:nvPr>
        </p:nvSpPr>
        <p:spPr/>
        <p:txBody>
          <a:bodyPr/>
          <a:lstStyle/>
          <a:p>
            <a:fld id="{8FD57AF1-3558-45E7-9F2D-A83AD64F5DEB}" type="slidenum">
              <a:rPr lang="en-IN" smtClean="0"/>
              <a:t>‹#›</a:t>
            </a:fld>
            <a:endParaRPr lang="en-IN"/>
          </a:p>
        </p:txBody>
      </p:sp>
      <p:sp>
        <p:nvSpPr>
          <p:cNvPr id="14" name="Footer Placeholder 13"/>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E2A3D6C9-4B6B-4F80-B1D4-E1F4BC8C1E4C}" type="datetimeFigureOut">
              <a:rPr lang="en-IN" smtClean="0"/>
              <a:t>10-01-2017</a:t>
            </a:fld>
            <a:endParaRPr lang="en-IN"/>
          </a:p>
        </p:txBody>
      </p:sp>
      <p:sp>
        <p:nvSpPr>
          <p:cNvPr id="14" name="Slide Number Placeholder 13"/>
          <p:cNvSpPr>
            <a:spLocks noGrp="1"/>
          </p:cNvSpPr>
          <p:nvPr>
            <p:ph type="sldNum" sz="quarter" idx="11"/>
          </p:nvPr>
        </p:nvSpPr>
        <p:spPr/>
        <p:txBody>
          <a:bodyPr/>
          <a:lstStyle/>
          <a:p>
            <a:fld id="{8FD57AF1-3558-45E7-9F2D-A83AD64F5DEB}" type="slidenum">
              <a:rPr lang="en-IN" smtClean="0"/>
              <a:t>‹#›</a:t>
            </a:fld>
            <a:endParaRPr lang="en-IN"/>
          </a:p>
        </p:txBody>
      </p:sp>
      <p:sp>
        <p:nvSpPr>
          <p:cNvPr id="16" name="Footer Placeholder 15"/>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E2A3D6C9-4B6B-4F80-B1D4-E1F4BC8C1E4C}" type="datetimeFigureOut">
              <a:rPr lang="en-IN" smtClean="0"/>
              <a:t>10-01-2017</a:t>
            </a:fld>
            <a:endParaRPr lang="en-IN"/>
          </a:p>
        </p:txBody>
      </p:sp>
      <p:sp>
        <p:nvSpPr>
          <p:cNvPr id="10" name="Slide Number Placeholder 9"/>
          <p:cNvSpPr>
            <a:spLocks noGrp="1"/>
          </p:cNvSpPr>
          <p:nvPr>
            <p:ph type="sldNum" sz="quarter" idx="11"/>
          </p:nvPr>
        </p:nvSpPr>
        <p:spPr/>
        <p:txBody>
          <a:bodyPr/>
          <a:lstStyle/>
          <a:p>
            <a:fld id="{8FD57AF1-3558-45E7-9F2D-A83AD64F5DEB}" type="slidenum">
              <a:rPr lang="en-IN" smtClean="0"/>
              <a:t>‹#›</a:t>
            </a:fld>
            <a:endParaRPr lang="en-IN"/>
          </a:p>
        </p:txBody>
      </p:sp>
      <p:sp>
        <p:nvSpPr>
          <p:cNvPr id="11" name="Footer Placeholder 10"/>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E2A3D6C9-4B6B-4F80-B1D4-E1F4BC8C1E4C}" type="datetimeFigureOut">
              <a:rPr lang="en-IN" smtClean="0"/>
              <a:t>10-01-2017</a:t>
            </a:fld>
            <a:endParaRPr lang="en-IN"/>
          </a:p>
        </p:txBody>
      </p:sp>
      <p:sp>
        <p:nvSpPr>
          <p:cNvPr id="9" name="Slide Number Placeholder 8"/>
          <p:cNvSpPr>
            <a:spLocks noGrp="1"/>
          </p:cNvSpPr>
          <p:nvPr>
            <p:ph type="sldNum" sz="quarter" idx="11"/>
          </p:nvPr>
        </p:nvSpPr>
        <p:spPr/>
        <p:txBody>
          <a:bodyPr/>
          <a:lstStyle/>
          <a:p>
            <a:fld id="{8FD57AF1-3558-45E7-9F2D-A83AD64F5DEB}" type="slidenum">
              <a:rPr lang="en-IN" smtClean="0"/>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E2A3D6C9-4B6B-4F80-B1D4-E1F4BC8C1E4C}" type="datetimeFigureOut">
              <a:rPr lang="en-IN" smtClean="0"/>
              <a:t>10-01-2017</a:t>
            </a:fld>
            <a:endParaRPr lang="en-IN"/>
          </a:p>
        </p:txBody>
      </p:sp>
      <p:sp>
        <p:nvSpPr>
          <p:cNvPr id="16" name="Slide Number Placeholder 15"/>
          <p:cNvSpPr>
            <a:spLocks noGrp="1"/>
          </p:cNvSpPr>
          <p:nvPr>
            <p:ph type="sldNum" sz="quarter" idx="11"/>
          </p:nvPr>
        </p:nvSpPr>
        <p:spPr/>
        <p:txBody>
          <a:bodyPr/>
          <a:lstStyle/>
          <a:p>
            <a:fld id="{8FD57AF1-3558-45E7-9F2D-A83AD64F5DEB}" type="slidenum">
              <a:rPr lang="en-IN" smtClean="0"/>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E2A3D6C9-4B6B-4F80-B1D4-E1F4BC8C1E4C}" type="datetimeFigureOut">
              <a:rPr lang="en-IN" smtClean="0"/>
              <a:t>10-01-2017</a:t>
            </a:fld>
            <a:endParaRPr lang="en-IN"/>
          </a:p>
        </p:txBody>
      </p:sp>
      <p:sp>
        <p:nvSpPr>
          <p:cNvPr id="17" name="Slide Number Placeholder 16"/>
          <p:cNvSpPr>
            <a:spLocks noGrp="1"/>
          </p:cNvSpPr>
          <p:nvPr>
            <p:ph type="sldNum" sz="quarter" idx="11"/>
          </p:nvPr>
        </p:nvSpPr>
        <p:spPr/>
        <p:txBody>
          <a:bodyPr/>
          <a:lstStyle/>
          <a:p>
            <a:fld id="{8FD57AF1-3558-45E7-9F2D-A83AD64F5DEB}" type="slidenum">
              <a:rPr lang="en-IN" smtClean="0"/>
              <a:t>‹#›</a:t>
            </a:fld>
            <a:endParaRPr lang="en-IN"/>
          </a:p>
        </p:txBody>
      </p:sp>
      <p:sp>
        <p:nvSpPr>
          <p:cNvPr id="18" name="Footer Placeholder 17"/>
          <p:cNvSpPr>
            <a:spLocks noGrp="1"/>
          </p:cNvSpPr>
          <p:nvPr>
            <p:ph type="ftr" sz="quarter" idx="12"/>
          </p:nvPr>
        </p:nvSpPr>
        <p:spPr/>
        <p:txBody>
          <a:bodyPr/>
          <a:lstStyle/>
          <a:p>
            <a:endParaRPr lang="en-IN"/>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8FD57AF1-3558-45E7-9F2D-A83AD64F5DEB}" type="slidenum">
              <a:rPr lang="en-IN" smtClean="0"/>
              <a:t>‹#›</a:t>
            </a:fld>
            <a:endParaRPr lang="en-IN"/>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E2A3D6C9-4B6B-4F80-B1D4-E1F4BC8C1E4C}" type="datetimeFigureOut">
              <a:rPr lang="en-IN" smtClean="0"/>
              <a:t>10-01-2017</a:t>
            </a:fld>
            <a:endParaRPr lang="en-IN"/>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smtClean="0"/>
          </a:p>
          <a:p>
            <a:endParaRPr lang="en-US" dirty="0"/>
          </a:p>
          <a:p>
            <a:pPr algn="ctr"/>
            <a:r>
              <a:rPr lang="en-US" sz="1800" dirty="0" smtClean="0">
                <a:solidFill>
                  <a:srgbClr val="FF0000"/>
                </a:solidFill>
              </a:rPr>
              <a:t>R K </a:t>
            </a:r>
            <a:r>
              <a:rPr lang="en-US" sz="1800" dirty="0" err="1" smtClean="0">
                <a:solidFill>
                  <a:srgbClr val="FF0000"/>
                </a:solidFill>
              </a:rPr>
              <a:t>Aher</a:t>
            </a:r>
            <a:endParaRPr lang="en-US" sz="1800" dirty="0" smtClean="0">
              <a:solidFill>
                <a:srgbClr val="FF0000"/>
              </a:solidFill>
            </a:endParaRPr>
          </a:p>
          <a:p>
            <a:pPr algn="ctr"/>
            <a:r>
              <a:rPr lang="en-US" sz="1800" dirty="0" smtClean="0">
                <a:solidFill>
                  <a:srgbClr val="FF0000"/>
                </a:solidFill>
              </a:rPr>
              <a:t>New Arts, Com and Science College </a:t>
            </a:r>
            <a:r>
              <a:rPr lang="en-US" sz="1800" dirty="0" err="1" smtClean="0">
                <a:solidFill>
                  <a:srgbClr val="FF0000"/>
                </a:solidFill>
              </a:rPr>
              <a:t>Parn</a:t>
            </a:r>
            <a:r>
              <a:rPr lang="en-US" dirty="0" err="1" smtClean="0">
                <a:solidFill>
                  <a:srgbClr val="FF0000"/>
                </a:solidFill>
              </a:rPr>
              <a:t>er</a:t>
            </a:r>
            <a:endParaRPr lang="en-IN" dirty="0">
              <a:solidFill>
                <a:srgbClr val="FF0000"/>
              </a:solidFill>
            </a:endParaRPr>
          </a:p>
        </p:txBody>
      </p:sp>
      <p:sp>
        <p:nvSpPr>
          <p:cNvPr id="2" name="Title 1"/>
          <p:cNvSpPr>
            <a:spLocks noGrp="1"/>
          </p:cNvSpPr>
          <p:nvPr>
            <p:ph type="title"/>
          </p:nvPr>
        </p:nvSpPr>
        <p:spPr/>
        <p:txBody>
          <a:bodyPr>
            <a:noAutofit/>
          </a:bodyPr>
          <a:lstStyle/>
          <a:p>
            <a:pPr algn="ctr"/>
            <a:r>
              <a:rPr lang="en-US" sz="3600" dirty="0" smtClean="0">
                <a:solidFill>
                  <a:srgbClr val="002060"/>
                </a:solidFill>
              </a:rPr>
              <a:t>Effect of different fungicides on the growth of seed borne fungi of Sorghum</a:t>
            </a:r>
            <a:br>
              <a:rPr lang="en-US" sz="3600" dirty="0" smtClean="0">
                <a:solidFill>
                  <a:srgbClr val="002060"/>
                </a:solidFill>
              </a:rPr>
            </a:br>
            <a:endParaRPr lang="en-IN" sz="3600" dirty="0">
              <a:solidFill>
                <a:srgbClr val="002060"/>
              </a:solidFill>
            </a:endParaRPr>
          </a:p>
        </p:txBody>
      </p:sp>
    </p:spTree>
    <p:extLst>
      <p:ext uri="{BB962C8B-B14F-4D97-AF65-F5344CB8AC3E}">
        <p14:creationId xmlns:p14="http://schemas.microsoft.com/office/powerpoint/2010/main" val="4021129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Title 2"/>
          <p:cNvSpPr>
            <a:spLocks noGrp="1"/>
          </p:cNvSpPr>
          <p:nvPr>
            <p:ph type="title"/>
          </p:nvPr>
        </p:nvSpPr>
        <p:spPr/>
        <p:txBody>
          <a:bodyPr/>
          <a:lstStyle/>
          <a:p>
            <a:endParaRPr lang="en-IN" dirty="0"/>
          </a:p>
        </p:txBody>
      </p:sp>
      <p:sp>
        <p:nvSpPr>
          <p:cNvPr id="4" name="Rectangle 3"/>
          <p:cNvSpPr/>
          <p:nvPr/>
        </p:nvSpPr>
        <p:spPr>
          <a:xfrm>
            <a:off x="899592" y="1720840"/>
            <a:ext cx="6984776" cy="2862322"/>
          </a:xfrm>
          <a:prstGeom prst="rect">
            <a:avLst/>
          </a:prstGeom>
        </p:spPr>
        <p:txBody>
          <a:bodyPr wrap="square">
            <a:spAutoFit/>
          </a:bodyPr>
          <a:lstStyle/>
          <a:p>
            <a:pPr algn="just"/>
            <a:r>
              <a:rPr lang="en-IN" dirty="0" smtClean="0"/>
              <a:t>Of all these fungi, the most predominant fungus was C. </a:t>
            </a:r>
            <a:r>
              <a:rPr lang="en-IN" dirty="0" err="1" smtClean="0"/>
              <a:t>lunata</a:t>
            </a:r>
            <a:r>
              <a:rPr lang="en-IN" dirty="0" smtClean="0"/>
              <a:t> (17.4%).</a:t>
            </a:r>
          </a:p>
          <a:p>
            <a:pPr algn="just"/>
            <a:endParaRPr lang="en-IN" dirty="0"/>
          </a:p>
          <a:p>
            <a:pPr algn="just"/>
            <a:r>
              <a:rPr lang="en-IN" dirty="0" smtClean="0"/>
              <a:t> The other predominant fungi were F. </a:t>
            </a:r>
            <a:r>
              <a:rPr lang="en-IN" dirty="0" err="1" smtClean="0"/>
              <a:t>moniliforme</a:t>
            </a:r>
            <a:r>
              <a:rPr lang="en-IN" dirty="0" smtClean="0"/>
              <a:t> (16.2%), A. </a:t>
            </a:r>
            <a:r>
              <a:rPr lang="en-IN" dirty="0" err="1" smtClean="0"/>
              <a:t>tenuis</a:t>
            </a:r>
            <a:r>
              <a:rPr lang="en-IN" dirty="0" smtClean="0"/>
              <a:t> (15.7%), B. </a:t>
            </a:r>
            <a:r>
              <a:rPr lang="en-IN" dirty="0" err="1" smtClean="0"/>
              <a:t>sorghicola</a:t>
            </a:r>
            <a:r>
              <a:rPr lang="en-IN" dirty="0" smtClean="0"/>
              <a:t> (11.4%), C. </a:t>
            </a:r>
            <a:r>
              <a:rPr lang="en-IN" dirty="0" err="1" smtClean="0"/>
              <a:t>graminicola</a:t>
            </a:r>
            <a:r>
              <a:rPr lang="en-IN" dirty="0" smtClean="0"/>
              <a:t> (11.3%) and B. </a:t>
            </a:r>
            <a:r>
              <a:rPr lang="en-IN" dirty="0" err="1" smtClean="0"/>
              <a:t>cinerea</a:t>
            </a:r>
            <a:r>
              <a:rPr lang="en-IN" dirty="0" smtClean="0"/>
              <a:t> (10.0%). </a:t>
            </a:r>
          </a:p>
          <a:p>
            <a:pPr algn="just"/>
            <a:endParaRPr lang="en-IN" dirty="0"/>
          </a:p>
          <a:p>
            <a:pPr algn="just"/>
            <a:r>
              <a:rPr lang="en-IN" dirty="0" smtClean="0"/>
              <a:t>Each of these fungi constituted at least 10.0% of the total seed-borne fungal infections. A. </a:t>
            </a:r>
            <a:r>
              <a:rPr lang="en-IN" dirty="0" err="1" smtClean="0"/>
              <a:t>flavus</a:t>
            </a:r>
            <a:r>
              <a:rPr lang="en-IN" dirty="0" smtClean="0"/>
              <a:t> had the lowest occurrence (4.3%). Regarding percentage of seed yielding individual fungi, 6.2% of the seeds yielded C. </a:t>
            </a:r>
            <a:r>
              <a:rPr lang="en-IN" dirty="0" err="1" smtClean="0"/>
              <a:t>lunata</a:t>
            </a:r>
            <a:r>
              <a:rPr lang="en-IN" dirty="0" smtClean="0"/>
              <a:t> followed by F. </a:t>
            </a:r>
            <a:r>
              <a:rPr lang="en-IN" dirty="0" err="1" smtClean="0"/>
              <a:t>moniliforme</a:t>
            </a:r>
            <a:r>
              <a:rPr lang="en-IN" dirty="0" smtClean="0"/>
              <a:t> (5.8%) and A. </a:t>
            </a:r>
            <a:r>
              <a:rPr lang="en-IN" dirty="0" err="1" smtClean="0"/>
              <a:t>tenuis</a:t>
            </a:r>
            <a:r>
              <a:rPr lang="en-IN" dirty="0" smtClean="0"/>
              <a:t> (5.6%). A</a:t>
            </a:r>
            <a:endParaRPr lang="en-IN" dirty="0"/>
          </a:p>
        </p:txBody>
      </p:sp>
    </p:spTree>
    <p:extLst>
      <p:ext uri="{BB962C8B-B14F-4D97-AF65-F5344CB8AC3E}">
        <p14:creationId xmlns:p14="http://schemas.microsoft.com/office/powerpoint/2010/main" val="1612237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dirty="0"/>
          </a:p>
        </p:txBody>
      </p:sp>
      <p:sp>
        <p:nvSpPr>
          <p:cNvPr id="4" name="Rectangle 3"/>
          <p:cNvSpPr/>
          <p:nvPr/>
        </p:nvSpPr>
        <p:spPr>
          <a:xfrm>
            <a:off x="755576" y="1997839"/>
            <a:ext cx="7272808" cy="2585323"/>
          </a:xfrm>
          <a:prstGeom prst="rect">
            <a:avLst/>
          </a:prstGeom>
        </p:spPr>
        <p:txBody>
          <a:bodyPr wrap="square">
            <a:spAutoFit/>
          </a:bodyPr>
          <a:lstStyle/>
          <a:p>
            <a:pPr algn="just"/>
            <a:r>
              <a:rPr lang="en-IN" dirty="0" smtClean="0"/>
              <a:t>All these fungi, except A. </a:t>
            </a:r>
            <a:r>
              <a:rPr lang="en-IN" dirty="0" err="1" smtClean="0"/>
              <a:t>flavus</a:t>
            </a:r>
            <a:r>
              <a:rPr lang="en-IN" dirty="0" smtClean="0"/>
              <a:t> were reported from the seeds of sorghum in the country by </a:t>
            </a:r>
            <a:r>
              <a:rPr lang="en-IN" dirty="0" err="1" smtClean="0"/>
              <a:t>Karim</a:t>
            </a:r>
            <a:r>
              <a:rPr lang="en-IN" dirty="0" smtClean="0"/>
              <a:t> (2005). </a:t>
            </a:r>
          </a:p>
          <a:p>
            <a:pPr algn="just"/>
            <a:endParaRPr lang="en-IN" dirty="0"/>
          </a:p>
          <a:p>
            <a:pPr algn="just"/>
            <a:r>
              <a:rPr lang="en-IN" dirty="0" smtClean="0"/>
              <a:t>Seven species of fungi detected in sorghum seeds obtained from different locations of Punjab, India were- A. </a:t>
            </a:r>
            <a:r>
              <a:rPr lang="en-IN" dirty="0" err="1" smtClean="0"/>
              <a:t>flavus</a:t>
            </a:r>
            <a:r>
              <a:rPr lang="en-IN" dirty="0" smtClean="0"/>
              <a:t>, </a:t>
            </a:r>
          </a:p>
          <a:p>
            <a:pPr algn="just"/>
            <a:endParaRPr lang="en-IN" dirty="0"/>
          </a:p>
          <a:p>
            <a:pPr algn="just"/>
            <a:r>
              <a:rPr lang="en-IN" dirty="0" smtClean="0"/>
              <a:t>A. </a:t>
            </a:r>
            <a:r>
              <a:rPr lang="en-IN" dirty="0" err="1" smtClean="0"/>
              <a:t>niger</a:t>
            </a:r>
            <a:r>
              <a:rPr lang="en-IN" dirty="0" smtClean="0"/>
              <a:t>, A. </a:t>
            </a:r>
            <a:r>
              <a:rPr lang="en-IN" dirty="0" err="1" smtClean="0"/>
              <a:t>tenuis</a:t>
            </a:r>
            <a:r>
              <a:rPr lang="en-IN" dirty="0" smtClean="0"/>
              <a:t>, C. </a:t>
            </a:r>
            <a:r>
              <a:rPr lang="en-IN" dirty="0" err="1" smtClean="0"/>
              <a:t>lunata</a:t>
            </a:r>
            <a:r>
              <a:rPr lang="en-IN" dirty="0" smtClean="0"/>
              <a:t>, F. </a:t>
            </a:r>
            <a:r>
              <a:rPr lang="en-IN" dirty="0" err="1" smtClean="0"/>
              <a:t>moniliforme</a:t>
            </a:r>
            <a:r>
              <a:rPr lang="en-IN" dirty="0" smtClean="0"/>
              <a:t>, </a:t>
            </a:r>
            <a:r>
              <a:rPr lang="en-IN" dirty="0" err="1" smtClean="0"/>
              <a:t>Helmintho-sporium</a:t>
            </a:r>
            <a:r>
              <a:rPr lang="en-IN" dirty="0" smtClean="0"/>
              <a:t> (</a:t>
            </a:r>
            <a:r>
              <a:rPr lang="en-IN" dirty="0" err="1" smtClean="0"/>
              <a:t>Bipolaris</a:t>
            </a:r>
            <a:r>
              <a:rPr lang="en-IN" dirty="0" smtClean="0"/>
              <a:t>) </a:t>
            </a:r>
            <a:r>
              <a:rPr lang="en-IN" dirty="0" err="1" smtClean="0"/>
              <a:t>sativum</a:t>
            </a:r>
            <a:r>
              <a:rPr lang="en-IN" dirty="0" smtClean="0"/>
              <a:t> and </a:t>
            </a:r>
            <a:r>
              <a:rPr lang="en-IN" dirty="0" err="1" smtClean="0"/>
              <a:t>Penicillium</a:t>
            </a:r>
            <a:r>
              <a:rPr lang="en-IN" dirty="0" smtClean="0"/>
              <a:t> spp. F. </a:t>
            </a:r>
            <a:r>
              <a:rPr lang="en-IN" dirty="0" err="1" smtClean="0"/>
              <a:t>moniliforme</a:t>
            </a:r>
            <a:r>
              <a:rPr lang="en-IN" dirty="0" smtClean="0"/>
              <a:t> was found to be the most devastating fungus in seed germination trials by </a:t>
            </a:r>
            <a:r>
              <a:rPr lang="en-IN" dirty="0" err="1" smtClean="0"/>
              <a:t>Randhawa</a:t>
            </a:r>
            <a:r>
              <a:rPr lang="en-IN" dirty="0" smtClean="0"/>
              <a:t> et al. (1998).</a:t>
            </a:r>
            <a:endParaRPr lang="en-IN" dirty="0"/>
          </a:p>
        </p:txBody>
      </p:sp>
    </p:spTree>
    <p:extLst>
      <p:ext uri="{BB962C8B-B14F-4D97-AF65-F5344CB8AC3E}">
        <p14:creationId xmlns:p14="http://schemas.microsoft.com/office/powerpoint/2010/main" val="610654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IN" dirty="0"/>
          </a:p>
        </p:txBody>
      </p:sp>
      <p:sp>
        <p:nvSpPr>
          <p:cNvPr id="3" name="Title 2"/>
          <p:cNvSpPr>
            <a:spLocks noGrp="1"/>
          </p:cNvSpPr>
          <p:nvPr>
            <p:ph type="title"/>
          </p:nvPr>
        </p:nvSpPr>
        <p:spPr/>
        <p:txBody>
          <a:bodyPr/>
          <a:lstStyle/>
          <a:p>
            <a:endParaRPr lang="en-IN"/>
          </a:p>
        </p:txBody>
      </p:sp>
      <p:sp>
        <p:nvSpPr>
          <p:cNvPr id="6" name="Rectangle 5"/>
          <p:cNvSpPr/>
          <p:nvPr/>
        </p:nvSpPr>
        <p:spPr>
          <a:xfrm>
            <a:off x="251520" y="1305342"/>
            <a:ext cx="7128792" cy="3970318"/>
          </a:xfrm>
          <a:prstGeom prst="rect">
            <a:avLst/>
          </a:prstGeom>
        </p:spPr>
        <p:txBody>
          <a:bodyPr wrap="square">
            <a:spAutoFit/>
          </a:bodyPr>
          <a:lstStyle/>
          <a:p>
            <a:r>
              <a:rPr lang="en-IN" dirty="0" smtClean="0"/>
              <a:t>ISTA (International Seed Testing Association) (2001). International Rules for Seed Testing. Rules Amendments. Seed Sci. Technol. 29: 1-127. </a:t>
            </a:r>
          </a:p>
          <a:p>
            <a:endParaRPr lang="en-IN" dirty="0"/>
          </a:p>
          <a:p>
            <a:r>
              <a:rPr lang="en-IN" dirty="0" err="1" smtClean="0"/>
              <a:t>Karim</a:t>
            </a:r>
            <a:r>
              <a:rPr lang="en-IN" dirty="0" smtClean="0"/>
              <a:t> M (2005). </a:t>
            </a:r>
            <a:r>
              <a:rPr lang="en-IN" dirty="0" err="1" smtClean="0"/>
              <a:t>Prevelance</a:t>
            </a:r>
            <a:r>
              <a:rPr lang="en-IN" dirty="0" smtClean="0"/>
              <a:t> of fungi associated with seeds of some minor cereals. An M.S. Thesis. Department of Plant Pathology, Bangladesh Agricultural University, </a:t>
            </a:r>
          </a:p>
          <a:p>
            <a:endParaRPr lang="en-IN" dirty="0"/>
          </a:p>
          <a:p>
            <a:r>
              <a:rPr lang="en-IN" dirty="0" err="1" smtClean="0"/>
              <a:t>Mymensingh</a:t>
            </a:r>
            <a:r>
              <a:rPr lang="en-IN" dirty="0" smtClean="0"/>
              <a:t>. p. 97. </a:t>
            </a:r>
            <a:r>
              <a:rPr lang="en-IN" dirty="0" err="1" smtClean="0"/>
              <a:t>Mathur</a:t>
            </a:r>
            <a:r>
              <a:rPr lang="en-IN" dirty="0" smtClean="0"/>
              <a:t> SB, </a:t>
            </a:r>
            <a:r>
              <a:rPr lang="en-IN" dirty="0" err="1" smtClean="0"/>
              <a:t>Kongsdal</a:t>
            </a:r>
            <a:r>
              <a:rPr lang="en-IN" dirty="0" smtClean="0"/>
              <a:t> O (2003). Common Laboratory Seed Health </a:t>
            </a:r>
            <a:r>
              <a:rPr lang="en-IN" dirty="0" err="1" smtClean="0"/>
              <a:t>Testings</a:t>
            </a:r>
            <a:r>
              <a:rPr lang="en-IN" dirty="0" smtClean="0"/>
              <a:t> </a:t>
            </a:r>
            <a:r>
              <a:rPr lang="en-IN" dirty="0" err="1" smtClean="0"/>
              <a:t>Mehods</a:t>
            </a:r>
            <a:r>
              <a:rPr lang="en-IN" dirty="0" smtClean="0"/>
              <a:t> for Detecting Fungi. Danish Govt. </a:t>
            </a:r>
            <a:r>
              <a:rPr lang="en-IN" dirty="0" err="1" smtClean="0"/>
              <a:t>Institue</a:t>
            </a:r>
            <a:r>
              <a:rPr lang="en-IN" dirty="0" smtClean="0"/>
              <a:t> of Seed Pathology for Developing Countries, Copenhagen, Denmark. Published by ISTA, Switzerland. p. 425. </a:t>
            </a:r>
          </a:p>
          <a:p>
            <a:endParaRPr lang="en-IN" dirty="0"/>
          </a:p>
          <a:p>
            <a:r>
              <a:rPr lang="en-IN" dirty="0" err="1" smtClean="0"/>
              <a:t>Neergaard</a:t>
            </a:r>
            <a:r>
              <a:rPr lang="en-IN" dirty="0" smtClean="0"/>
              <a:t> P (1979). Seed Pathology. Vol. 1. The Macmillan Press Ltd. p. 839. </a:t>
            </a:r>
            <a:endParaRPr lang="en-IN" dirty="0"/>
          </a:p>
        </p:txBody>
      </p:sp>
    </p:spTree>
    <p:extLst>
      <p:ext uri="{BB962C8B-B14F-4D97-AF65-F5344CB8AC3E}">
        <p14:creationId xmlns:p14="http://schemas.microsoft.com/office/powerpoint/2010/main" val="1041169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dirty="0"/>
          </a:p>
        </p:txBody>
      </p:sp>
      <p:sp>
        <p:nvSpPr>
          <p:cNvPr id="4" name="Rectangle 3"/>
          <p:cNvSpPr/>
          <p:nvPr/>
        </p:nvSpPr>
        <p:spPr>
          <a:xfrm>
            <a:off x="971600" y="2136339"/>
            <a:ext cx="6984776" cy="2585323"/>
          </a:xfrm>
          <a:prstGeom prst="rect">
            <a:avLst/>
          </a:prstGeom>
        </p:spPr>
        <p:txBody>
          <a:bodyPr wrap="square">
            <a:spAutoFit/>
          </a:bodyPr>
          <a:lstStyle/>
          <a:p>
            <a:r>
              <a:rPr lang="en-IN" dirty="0" smtClean="0"/>
              <a:t>INTRODUCTION Seed is the most important input for crop production. Pathogen free healthy seed is urgently needed for desired plant populations and good harvest. </a:t>
            </a:r>
          </a:p>
          <a:p>
            <a:endParaRPr lang="en-IN" dirty="0"/>
          </a:p>
          <a:p>
            <a:r>
              <a:rPr lang="en-IN" dirty="0" smtClean="0"/>
              <a:t>Many plant pathogens are seed-borne, which can cause enormous crop losses. </a:t>
            </a:r>
          </a:p>
          <a:p>
            <a:endParaRPr lang="en-IN" dirty="0"/>
          </a:p>
          <a:p>
            <a:r>
              <a:rPr lang="en-IN" dirty="0" smtClean="0"/>
              <a:t>out of 16% annual crop losses due to plant diseases, at least 10% loss is incurred due to seed-borne diseases (Fakir, 1983)</a:t>
            </a:r>
            <a:endParaRPr lang="en-IN" dirty="0"/>
          </a:p>
        </p:txBody>
      </p:sp>
    </p:spTree>
    <p:extLst>
      <p:ext uri="{BB962C8B-B14F-4D97-AF65-F5344CB8AC3E}">
        <p14:creationId xmlns:p14="http://schemas.microsoft.com/office/powerpoint/2010/main" val="3685370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a:p>
        </p:txBody>
      </p:sp>
      <p:sp>
        <p:nvSpPr>
          <p:cNvPr id="4" name="Rectangle 3"/>
          <p:cNvSpPr/>
          <p:nvPr/>
        </p:nvSpPr>
        <p:spPr>
          <a:xfrm>
            <a:off x="2286000" y="2690336"/>
            <a:ext cx="4572000" cy="1477328"/>
          </a:xfrm>
          <a:prstGeom prst="rect">
            <a:avLst/>
          </a:prstGeom>
        </p:spPr>
        <p:txBody>
          <a:bodyPr>
            <a:spAutoFit/>
          </a:bodyPr>
          <a:lstStyle/>
          <a:p>
            <a:r>
              <a:rPr lang="en-IN" dirty="0" smtClean="0"/>
              <a:t>Coincidentally important or devastating crop diseases are </a:t>
            </a:r>
            <a:r>
              <a:rPr lang="en-IN" dirty="0" err="1" smtClean="0"/>
              <a:t>seedborne</a:t>
            </a:r>
            <a:r>
              <a:rPr lang="en-IN" dirty="0" smtClean="0"/>
              <a:t> and caused by fungi. It has also been demonstrated that seed-borne fungi are responsible for poor health of seeds in many crops (</a:t>
            </a:r>
            <a:r>
              <a:rPr lang="en-IN" dirty="0" err="1" smtClean="0"/>
              <a:t>Neergaard</a:t>
            </a:r>
            <a:r>
              <a:rPr lang="en-IN" dirty="0" smtClean="0"/>
              <a:t>, 1979).</a:t>
            </a:r>
            <a:endParaRPr lang="en-IN" dirty="0"/>
          </a:p>
        </p:txBody>
      </p:sp>
    </p:spTree>
    <p:extLst>
      <p:ext uri="{BB962C8B-B14F-4D97-AF65-F5344CB8AC3E}">
        <p14:creationId xmlns:p14="http://schemas.microsoft.com/office/powerpoint/2010/main" val="3813621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a:p>
        </p:txBody>
      </p:sp>
      <p:sp>
        <p:nvSpPr>
          <p:cNvPr id="4" name="Rectangle 3"/>
          <p:cNvSpPr/>
          <p:nvPr/>
        </p:nvSpPr>
        <p:spPr>
          <a:xfrm>
            <a:off x="827584" y="2136339"/>
            <a:ext cx="7200800" cy="2031325"/>
          </a:xfrm>
          <a:prstGeom prst="rect">
            <a:avLst/>
          </a:prstGeom>
        </p:spPr>
        <p:txBody>
          <a:bodyPr wrap="square">
            <a:spAutoFit/>
          </a:bodyPr>
          <a:lstStyle/>
          <a:p>
            <a:r>
              <a:rPr lang="en-IN" dirty="0" smtClean="0"/>
              <a:t>Sorghum (Sorghum </a:t>
            </a:r>
            <a:r>
              <a:rPr lang="en-IN" dirty="0" err="1" smtClean="0"/>
              <a:t>vulgare</a:t>
            </a:r>
            <a:r>
              <a:rPr lang="en-IN" dirty="0" smtClean="0"/>
              <a:t>) is an important grain and fodder crop ranking fourth after paddy, wheat and maize in the world. </a:t>
            </a:r>
          </a:p>
          <a:p>
            <a:endParaRPr lang="en-IN" dirty="0"/>
          </a:p>
          <a:p>
            <a:r>
              <a:rPr lang="en-IN" dirty="0" smtClean="0"/>
              <a:t>The crop is used for feeding poultry, swine, cattle and horses and as human food. In our country, 2000 metric tons of sorghum grains are produced annually from about 4000 ha of land and the average yield is 1.2 metric tons per hectare (BBS, 2005).</a:t>
            </a:r>
            <a:endParaRPr lang="en-IN" dirty="0"/>
          </a:p>
        </p:txBody>
      </p:sp>
    </p:spTree>
    <p:extLst>
      <p:ext uri="{BB962C8B-B14F-4D97-AF65-F5344CB8AC3E}">
        <p14:creationId xmlns:p14="http://schemas.microsoft.com/office/powerpoint/2010/main" val="325577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dirty="0"/>
          </a:p>
        </p:txBody>
      </p:sp>
      <p:sp>
        <p:nvSpPr>
          <p:cNvPr id="4" name="Rectangle 3"/>
          <p:cNvSpPr/>
          <p:nvPr/>
        </p:nvSpPr>
        <p:spPr>
          <a:xfrm>
            <a:off x="539552" y="612845"/>
            <a:ext cx="7704856" cy="4247317"/>
          </a:xfrm>
          <a:prstGeom prst="rect">
            <a:avLst/>
          </a:prstGeom>
        </p:spPr>
        <p:txBody>
          <a:bodyPr wrap="square">
            <a:spAutoFit/>
          </a:bodyPr>
          <a:lstStyle/>
          <a:p>
            <a:r>
              <a:rPr lang="en-IN" b="1" dirty="0" smtClean="0"/>
              <a:t>MATERIALS AND METHODS </a:t>
            </a:r>
          </a:p>
          <a:p>
            <a:endParaRPr lang="en-IN" b="1" dirty="0" smtClean="0"/>
          </a:p>
          <a:p>
            <a:r>
              <a:rPr lang="en-IN" dirty="0" smtClean="0"/>
              <a:t>The experiment was conducted during the period from March to October, 2006. Approximately 1 kg seeds of sorghum were collected for each sample collected from eight different locations </a:t>
            </a:r>
          </a:p>
          <a:p>
            <a:endParaRPr lang="en-IN" dirty="0"/>
          </a:p>
          <a:p>
            <a:r>
              <a:rPr lang="en-IN" dirty="0" smtClean="0"/>
              <a:t>The fungi associated with sorghum (S. </a:t>
            </a:r>
            <a:r>
              <a:rPr lang="en-IN" dirty="0" err="1" smtClean="0"/>
              <a:t>vulgare</a:t>
            </a:r>
            <a:r>
              <a:rPr lang="en-IN" dirty="0" smtClean="0"/>
              <a:t>) seeds were detected by Blotter method following the International Rules for Seed Testing Association (ISTA, 2001).</a:t>
            </a:r>
          </a:p>
          <a:p>
            <a:endParaRPr lang="en-IN" dirty="0"/>
          </a:p>
          <a:p>
            <a:r>
              <a:rPr lang="en-IN" dirty="0" smtClean="0"/>
              <a:t> In this method, three pieces of filter paper (</a:t>
            </a:r>
            <a:r>
              <a:rPr lang="en-IN" dirty="0" err="1" smtClean="0"/>
              <a:t>Whatman</a:t>
            </a:r>
            <a:r>
              <a:rPr lang="en-IN" dirty="0" smtClean="0"/>
              <a:t> No. 1) were soaked in sterilized water and placed at the bottom of 9 cm dia. plastic Petri dish. </a:t>
            </a:r>
          </a:p>
          <a:p>
            <a:endParaRPr lang="en-IN" dirty="0"/>
          </a:p>
          <a:p>
            <a:r>
              <a:rPr lang="en-IN" dirty="0" smtClean="0"/>
              <a:t>Four hundred seeds from each sample were taken randomly and then placed on the moist filter paper in sixteen Petri dishes at the rate of 25 seeds per plate. T</a:t>
            </a:r>
            <a:endParaRPr lang="en-IN" dirty="0"/>
          </a:p>
        </p:txBody>
      </p:sp>
    </p:spTree>
    <p:extLst>
      <p:ext uri="{BB962C8B-B14F-4D97-AF65-F5344CB8AC3E}">
        <p14:creationId xmlns:p14="http://schemas.microsoft.com/office/powerpoint/2010/main" val="213704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sp>
        <p:nvSpPr>
          <p:cNvPr id="3" name="Title 2"/>
          <p:cNvSpPr>
            <a:spLocks noGrp="1"/>
          </p:cNvSpPr>
          <p:nvPr>
            <p:ph type="title"/>
          </p:nvPr>
        </p:nvSpPr>
        <p:spPr/>
        <p:txBody>
          <a:bodyPr/>
          <a:lstStyle/>
          <a:p>
            <a:endParaRPr lang="en-IN" dirty="0"/>
          </a:p>
        </p:txBody>
      </p:sp>
      <p:sp>
        <p:nvSpPr>
          <p:cNvPr id="4" name="Rectangle 3"/>
          <p:cNvSpPr/>
          <p:nvPr/>
        </p:nvSpPr>
        <p:spPr>
          <a:xfrm>
            <a:off x="539552" y="1582341"/>
            <a:ext cx="7056784" cy="3139321"/>
          </a:xfrm>
          <a:prstGeom prst="rect">
            <a:avLst/>
          </a:prstGeom>
        </p:spPr>
        <p:txBody>
          <a:bodyPr wrap="square">
            <a:spAutoFit/>
          </a:bodyPr>
          <a:lstStyle/>
          <a:p>
            <a:pPr algn="just"/>
            <a:r>
              <a:rPr lang="en-IN" dirty="0" smtClean="0"/>
              <a:t>Seed-borne infections of fungi observed under the stereomicroscope were identified by observing their growth characters on the incubated sorghum seeds in wet blotter. </a:t>
            </a:r>
          </a:p>
          <a:p>
            <a:pPr algn="just"/>
            <a:endParaRPr lang="en-IN" dirty="0"/>
          </a:p>
          <a:p>
            <a:pPr algn="just"/>
            <a:r>
              <a:rPr lang="en-IN" dirty="0" smtClean="0"/>
              <a:t>The fungi were identified to species level, following the keys of Chidambaram et al. (1973) and </a:t>
            </a:r>
            <a:r>
              <a:rPr lang="en-IN" dirty="0" err="1" smtClean="0"/>
              <a:t>Mathur</a:t>
            </a:r>
            <a:r>
              <a:rPr lang="en-IN" dirty="0" smtClean="0"/>
              <a:t> and </a:t>
            </a:r>
            <a:r>
              <a:rPr lang="en-IN" dirty="0" err="1" smtClean="0"/>
              <a:t>Kongsdal</a:t>
            </a:r>
            <a:r>
              <a:rPr lang="en-IN" dirty="0" smtClean="0"/>
              <a:t> (2003).</a:t>
            </a:r>
          </a:p>
          <a:p>
            <a:pPr algn="just"/>
            <a:endParaRPr lang="en-IN" dirty="0"/>
          </a:p>
          <a:p>
            <a:pPr algn="just"/>
            <a:r>
              <a:rPr lang="en-IN" dirty="0" smtClean="0"/>
              <a:t> Four hundred seeds were sown in 4 trays (100 seeds per tray) for germination test. Seed germination was recorded along with the seed-borne infection of fungal pathogens after seven days of incubation on wet filter paper in the blotter test</a:t>
            </a:r>
            <a:endParaRPr lang="en-IN" dirty="0"/>
          </a:p>
        </p:txBody>
      </p:sp>
    </p:spTree>
    <p:extLst>
      <p:ext uri="{BB962C8B-B14F-4D97-AF65-F5344CB8AC3E}">
        <p14:creationId xmlns:p14="http://schemas.microsoft.com/office/powerpoint/2010/main" val="3353032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dirty="0"/>
          </a:p>
        </p:txBody>
      </p:sp>
      <p:sp>
        <p:nvSpPr>
          <p:cNvPr id="4" name="Rectangle 3"/>
          <p:cNvSpPr/>
          <p:nvPr/>
        </p:nvSpPr>
        <p:spPr>
          <a:xfrm>
            <a:off x="683568" y="1720840"/>
            <a:ext cx="7344816" cy="3139321"/>
          </a:xfrm>
          <a:prstGeom prst="rect">
            <a:avLst/>
          </a:prstGeom>
        </p:spPr>
        <p:txBody>
          <a:bodyPr wrap="square">
            <a:spAutoFit/>
          </a:bodyPr>
          <a:lstStyle/>
          <a:p>
            <a:r>
              <a:rPr lang="en-IN" b="1" dirty="0" smtClean="0"/>
              <a:t>RESULTS AND DISCUSSION </a:t>
            </a:r>
          </a:p>
          <a:p>
            <a:endParaRPr lang="en-IN" dirty="0"/>
          </a:p>
          <a:p>
            <a:r>
              <a:rPr lang="en-IN" dirty="0" smtClean="0"/>
              <a:t>Total seed-borne fungal infections A total of 1140 seed-borne fungal infections were recorded from 3200 seeds obtained from eight different locations </a:t>
            </a:r>
          </a:p>
          <a:p>
            <a:endParaRPr lang="en-IN" dirty="0"/>
          </a:p>
          <a:p>
            <a:r>
              <a:rPr lang="en-IN" dirty="0" smtClean="0"/>
              <a:t>The total seed-borne fungal infections varied in prevalence considerably depending on the location of seed collection. </a:t>
            </a:r>
          </a:p>
          <a:p>
            <a:endParaRPr lang="en-IN" dirty="0"/>
          </a:p>
          <a:p>
            <a:r>
              <a:rPr lang="en-IN" dirty="0" smtClean="0"/>
              <a:t>The highest seed-borne fungal infection was observed at </a:t>
            </a:r>
            <a:r>
              <a:rPr lang="en-IN" dirty="0" err="1" smtClean="0"/>
              <a:t>Mymensingh</a:t>
            </a:r>
            <a:r>
              <a:rPr lang="en-IN" dirty="0" smtClean="0"/>
              <a:t> (185) followed by </a:t>
            </a:r>
            <a:r>
              <a:rPr lang="en-IN" dirty="0" err="1" smtClean="0"/>
              <a:t>Savar</a:t>
            </a:r>
            <a:r>
              <a:rPr lang="en-IN" dirty="0" smtClean="0"/>
              <a:t> (155) and </a:t>
            </a:r>
            <a:r>
              <a:rPr lang="en-IN" dirty="0" err="1" smtClean="0"/>
              <a:t>Rajbari</a:t>
            </a:r>
            <a:r>
              <a:rPr lang="en-IN" dirty="0" smtClean="0"/>
              <a:t> (150).</a:t>
            </a:r>
            <a:endParaRPr lang="en-IN" dirty="0"/>
          </a:p>
        </p:txBody>
      </p:sp>
    </p:spTree>
    <p:extLst>
      <p:ext uri="{BB962C8B-B14F-4D97-AF65-F5344CB8AC3E}">
        <p14:creationId xmlns:p14="http://schemas.microsoft.com/office/powerpoint/2010/main" val="2621389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a:p>
        </p:txBody>
      </p:sp>
      <p:sp>
        <p:nvSpPr>
          <p:cNvPr id="4" name="Rectangle 3"/>
          <p:cNvSpPr/>
          <p:nvPr/>
        </p:nvSpPr>
        <p:spPr>
          <a:xfrm>
            <a:off x="971600" y="1582341"/>
            <a:ext cx="6912768" cy="3139321"/>
          </a:xfrm>
          <a:prstGeom prst="rect">
            <a:avLst/>
          </a:prstGeom>
        </p:spPr>
        <p:txBody>
          <a:bodyPr wrap="square">
            <a:spAutoFit/>
          </a:bodyPr>
          <a:lstStyle/>
          <a:p>
            <a:r>
              <a:rPr lang="en-IN" dirty="0" smtClean="0"/>
              <a:t>The lowest number of fungal infection (100) was recorded at </a:t>
            </a:r>
            <a:r>
              <a:rPr lang="en-IN" dirty="0" err="1" smtClean="0"/>
              <a:t>Kushtia</a:t>
            </a:r>
            <a:r>
              <a:rPr lang="en-IN" dirty="0" smtClean="0"/>
              <a:t> . The present study revealed that 36% of the sorghum seeds were infected by different species of fungi. </a:t>
            </a:r>
          </a:p>
          <a:p>
            <a:endParaRPr lang="en-IN" dirty="0"/>
          </a:p>
          <a:p>
            <a:r>
              <a:rPr lang="en-IN" dirty="0" smtClean="0"/>
              <a:t>This indicates that sorghum seeds are frequently infected by fungi. In an earlier study, </a:t>
            </a:r>
            <a:r>
              <a:rPr lang="en-IN" dirty="0" err="1" smtClean="0"/>
              <a:t>Karim</a:t>
            </a:r>
            <a:r>
              <a:rPr lang="en-IN" dirty="0" smtClean="0"/>
              <a:t> (2005) found 39% of the sorghum seeds infected by fungi obtained from four locations only. Still, the results of the two studies are more or less similar. </a:t>
            </a:r>
          </a:p>
          <a:p>
            <a:endParaRPr lang="en-IN" dirty="0"/>
          </a:p>
          <a:p>
            <a:r>
              <a:rPr lang="en-IN" dirty="0" smtClean="0"/>
              <a:t>This is probably because similar seed-borne fungi occur on sorghum in Bangladesh in the consecutive growing seasons. </a:t>
            </a:r>
            <a:endParaRPr lang="en-IN" dirty="0"/>
          </a:p>
        </p:txBody>
      </p:sp>
    </p:spTree>
    <p:extLst>
      <p:ext uri="{BB962C8B-B14F-4D97-AF65-F5344CB8AC3E}">
        <p14:creationId xmlns:p14="http://schemas.microsoft.com/office/powerpoint/2010/main" val="1722038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a:p>
        </p:txBody>
      </p:sp>
      <p:sp>
        <p:nvSpPr>
          <p:cNvPr id="3" name="Title 2"/>
          <p:cNvSpPr>
            <a:spLocks noGrp="1"/>
          </p:cNvSpPr>
          <p:nvPr>
            <p:ph type="title"/>
          </p:nvPr>
        </p:nvSpPr>
        <p:spPr/>
        <p:txBody>
          <a:bodyPr/>
          <a:lstStyle/>
          <a:p>
            <a:endParaRPr lang="en-IN" dirty="0"/>
          </a:p>
        </p:txBody>
      </p:sp>
      <p:sp>
        <p:nvSpPr>
          <p:cNvPr id="4" name="Rectangle 3"/>
          <p:cNvSpPr/>
          <p:nvPr/>
        </p:nvSpPr>
        <p:spPr>
          <a:xfrm>
            <a:off x="683568" y="1997839"/>
            <a:ext cx="7128792" cy="2031325"/>
          </a:xfrm>
          <a:prstGeom prst="rect">
            <a:avLst/>
          </a:prstGeom>
        </p:spPr>
        <p:txBody>
          <a:bodyPr wrap="square">
            <a:spAutoFit/>
          </a:bodyPr>
          <a:lstStyle/>
          <a:p>
            <a:pPr algn="just"/>
            <a:r>
              <a:rPr lang="en-IN" dirty="0" smtClean="0"/>
              <a:t>Fungi identified and their frequency of occurrence Out of 1140 seed-borne fungal infections recorded in sorghum seeds obtained from eight different locations, nine species of fungi representing eight genera were identified </a:t>
            </a:r>
          </a:p>
          <a:p>
            <a:pPr algn="just"/>
            <a:endParaRPr lang="en-IN" dirty="0"/>
          </a:p>
          <a:p>
            <a:pPr algn="just"/>
            <a:r>
              <a:rPr lang="en-IN" dirty="0" smtClean="0"/>
              <a:t>. The identified fungi were- </a:t>
            </a:r>
            <a:r>
              <a:rPr lang="en-IN" dirty="0" err="1" smtClean="0"/>
              <a:t>Alternaria</a:t>
            </a:r>
            <a:r>
              <a:rPr lang="en-IN" dirty="0" smtClean="0"/>
              <a:t> </a:t>
            </a:r>
            <a:r>
              <a:rPr lang="en-IN" dirty="0" err="1" smtClean="0"/>
              <a:t>tenuis</a:t>
            </a:r>
            <a:r>
              <a:rPr lang="en-IN" dirty="0" smtClean="0"/>
              <a:t>, </a:t>
            </a:r>
            <a:r>
              <a:rPr lang="en-IN" dirty="0" err="1" smtClean="0"/>
              <a:t>Aspergillus</a:t>
            </a:r>
            <a:r>
              <a:rPr lang="en-IN" dirty="0" smtClean="0"/>
              <a:t> </a:t>
            </a:r>
            <a:r>
              <a:rPr lang="en-IN" dirty="0" err="1" smtClean="0"/>
              <a:t>flavus</a:t>
            </a:r>
            <a:r>
              <a:rPr lang="en-IN" dirty="0" smtClean="0"/>
              <a:t>, </a:t>
            </a:r>
            <a:r>
              <a:rPr lang="en-IN" dirty="0" err="1" smtClean="0"/>
              <a:t>Aspergillus</a:t>
            </a:r>
            <a:r>
              <a:rPr lang="en-IN" dirty="0" smtClean="0"/>
              <a:t> </a:t>
            </a:r>
            <a:r>
              <a:rPr lang="en-IN" dirty="0" err="1" smtClean="0"/>
              <a:t>niger</a:t>
            </a:r>
            <a:r>
              <a:rPr lang="en-IN" dirty="0" smtClean="0"/>
              <a:t>, </a:t>
            </a:r>
            <a:r>
              <a:rPr lang="en-IN" dirty="0" err="1" smtClean="0"/>
              <a:t>Bipolaris</a:t>
            </a:r>
            <a:r>
              <a:rPr lang="en-IN" dirty="0" smtClean="0"/>
              <a:t> </a:t>
            </a:r>
            <a:r>
              <a:rPr lang="en-IN" dirty="0" err="1" smtClean="0"/>
              <a:t>sorghicola</a:t>
            </a:r>
            <a:r>
              <a:rPr lang="en-IN" dirty="0" smtClean="0"/>
              <a:t>, Botrytis </a:t>
            </a:r>
            <a:r>
              <a:rPr lang="en-IN" dirty="0" err="1" smtClean="0"/>
              <a:t>cinerea</a:t>
            </a:r>
            <a:r>
              <a:rPr lang="en-IN" dirty="0" smtClean="0"/>
              <a:t>, C. </a:t>
            </a:r>
            <a:r>
              <a:rPr lang="en-IN" dirty="0" err="1" smtClean="0"/>
              <a:t>graminicola</a:t>
            </a:r>
            <a:r>
              <a:rPr lang="en-IN" dirty="0" smtClean="0"/>
              <a:t>, </a:t>
            </a:r>
            <a:r>
              <a:rPr lang="en-IN" dirty="0" err="1" smtClean="0"/>
              <a:t>Curvualria</a:t>
            </a:r>
            <a:r>
              <a:rPr lang="en-IN" dirty="0" smtClean="0"/>
              <a:t> </a:t>
            </a:r>
            <a:r>
              <a:rPr lang="en-IN" dirty="0" err="1" smtClean="0"/>
              <a:t>lunata</a:t>
            </a:r>
            <a:r>
              <a:rPr lang="en-IN" dirty="0" smtClean="0"/>
              <a:t>, </a:t>
            </a:r>
            <a:r>
              <a:rPr lang="en-IN" dirty="0" err="1" smtClean="0"/>
              <a:t>Fusarium</a:t>
            </a:r>
            <a:r>
              <a:rPr lang="en-IN" dirty="0" smtClean="0"/>
              <a:t> </a:t>
            </a:r>
            <a:r>
              <a:rPr lang="en-IN" dirty="0" err="1" smtClean="0"/>
              <a:t>moniliforme</a:t>
            </a:r>
            <a:r>
              <a:rPr lang="en-IN" dirty="0" smtClean="0"/>
              <a:t>, and </a:t>
            </a:r>
            <a:r>
              <a:rPr lang="en-IN" dirty="0" err="1" smtClean="0"/>
              <a:t>Penicillium</a:t>
            </a:r>
            <a:r>
              <a:rPr lang="en-IN" dirty="0" smtClean="0"/>
              <a:t> </a:t>
            </a:r>
            <a:r>
              <a:rPr lang="en-IN" dirty="0" err="1" smtClean="0"/>
              <a:t>oxalicum</a:t>
            </a:r>
            <a:endParaRPr lang="en-IN" dirty="0"/>
          </a:p>
        </p:txBody>
      </p:sp>
    </p:spTree>
    <p:extLst>
      <p:ext uri="{BB962C8B-B14F-4D97-AF65-F5344CB8AC3E}">
        <p14:creationId xmlns:p14="http://schemas.microsoft.com/office/powerpoint/2010/main" val="4164934990"/>
      </p:ext>
    </p:extLst>
  </p:cSld>
  <p:clrMapOvr>
    <a:masterClrMapping/>
  </p:clrMapOvr>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16</TotalTime>
  <Words>987</Words>
  <Application>Microsoft Office PowerPoint</Application>
  <PresentationFormat>On-screen Show (4:3)</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Composite</vt:lpstr>
      <vt:lpstr>Effect of different fungicides on the growth of seed borne fungi of Sorghum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0wn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0wner</dc:creator>
  <cp:lastModifiedBy>0wner</cp:lastModifiedBy>
  <cp:revision>3</cp:revision>
  <dcterms:created xsi:type="dcterms:W3CDTF">2017-01-10T11:02:59Z</dcterms:created>
  <dcterms:modified xsi:type="dcterms:W3CDTF">2017-01-10T11:19:24Z</dcterms:modified>
</cp:coreProperties>
</file>