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0" r:id="rId3"/>
    <p:sldId id="257" r:id="rId4"/>
    <p:sldId id="269"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C222FE1-2EEE-4B79-B968-6A7C15E12D4F}" type="datetimeFigureOut">
              <a:rPr lang="en-IN" smtClean="0"/>
              <a:t>10-01-2017</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F44C28B-7B26-4F5C-A9EE-4B0B30508EC8}"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222FE1-2EEE-4B79-B968-6A7C15E12D4F}" type="datetimeFigureOut">
              <a:rPr lang="en-IN" smtClean="0"/>
              <a:t>10-01-2017</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F44C28B-7B26-4F5C-A9EE-4B0B30508EC8}"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222FE1-2EEE-4B79-B968-6A7C15E12D4F}" type="datetimeFigureOut">
              <a:rPr lang="en-IN" smtClean="0"/>
              <a:t>10-01-2017</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F44C28B-7B26-4F5C-A9EE-4B0B30508EC8}"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222FE1-2EEE-4B79-B968-6A7C15E12D4F}" type="datetimeFigureOut">
              <a:rPr lang="en-IN" smtClean="0"/>
              <a:t>10-01-2017</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F44C28B-7B26-4F5C-A9EE-4B0B30508EC8}"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C222FE1-2EEE-4B79-B968-6A7C15E12D4F}" type="datetimeFigureOut">
              <a:rPr lang="en-IN" smtClean="0"/>
              <a:t>10-01-2017</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F44C28B-7B26-4F5C-A9EE-4B0B30508EC8}"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222FE1-2EEE-4B79-B968-6A7C15E12D4F}" type="datetimeFigureOut">
              <a:rPr lang="en-IN" smtClean="0"/>
              <a:t>10-01-2017</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F44C28B-7B26-4F5C-A9EE-4B0B30508EC8}"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C222FE1-2EEE-4B79-B968-6A7C15E12D4F}" type="datetimeFigureOut">
              <a:rPr lang="en-IN" smtClean="0"/>
              <a:t>10-01-2017</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6F44C28B-7B26-4F5C-A9EE-4B0B30508EC8}"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C222FE1-2EEE-4B79-B968-6A7C15E12D4F}" type="datetimeFigureOut">
              <a:rPr lang="en-IN" smtClean="0"/>
              <a:t>10-01-2017</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6F44C28B-7B26-4F5C-A9EE-4B0B30508EC8}"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C222FE1-2EEE-4B79-B968-6A7C15E12D4F}" type="datetimeFigureOut">
              <a:rPr lang="en-IN" smtClean="0"/>
              <a:t>10-01-2017</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6F44C28B-7B26-4F5C-A9EE-4B0B30508EC8}"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C222FE1-2EEE-4B79-B968-6A7C15E12D4F}" type="datetimeFigureOut">
              <a:rPr lang="en-IN" smtClean="0"/>
              <a:t>10-01-2017</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F44C28B-7B26-4F5C-A9EE-4B0B30508EC8}"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C222FE1-2EEE-4B79-B968-6A7C15E12D4F}" type="datetimeFigureOut">
              <a:rPr lang="en-IN" smtClean="0"/>
              <a:t>10-01-2017</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F44C28B-7B26-4F5C-A9EE-4B0B30508EC8}"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C222FE1-2EEE-4B79-B968-6A7C15E12D4F}" type="datetimeFigureOut">
              <a:rPr lang="en-IN" smtClean="0"/>
              <a:t>10-01-2017</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F44C28B-7B26-4F5C-A9EE-4B0B30508EC8}"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2420887"/>
          </a:xfrm>
        </p:spPr>
        <p:txBody>
          <a:bodyPr/>
          <a:lstStyle/>
          <a:p>
            <a:r>
              <a:rPr lang="en-US" dirty="0" smtClean="0">
                <a:solidFill>
                  <a:srgbClr val="7030A0"/>
                </a:solidFill>
              </a:rPr>
              <a:t>Biochemical Changes In Sorghum Due To Ergot</a:t>
            </a:r>
            <a:endParaRPr lang="en-IN" dirty="0">
              <a:solidFill>
                <a:srgbClr val="7030A0"/>
              </a:solidFill>
            </a:endParaRPr>
          </a:p>
        </p:txBody>
      </p:sp>
      <p:sp>
        <p:nvSpPr>
          <p:cNvPr id="3" name="Subtitle 2"/>
          <p:cNvSpPr>
            <a:spLocks noGrp="1"/>
          </p:cNvSpPr>
          <p:nvPr>
            <p:ph type="subTitle" idx="1"/>
          </p:nvPr>
        </p:nvSpPr>
        <p:spPr/>
        <p:txBody>
          <a:bodyPr>
            <a:normAutofit fontScale="25000" lnSpcReduction="20000"/>
          </a:bodyPr>
          <a:lstStyle/>
          <a:p>
            <a:endParaRPr lang="en-US" dirty="0" smtClean="0"/>
          </a:p>
          <a:p>
            <a:pPr algn="ctr"/>
            <a:r>
              <a:rPr lang="en-US" sz="9600" dirty="0" smtClean="0">
                <a:solidFill>
                  <a:srgbClr val="C00000"/>
                </a:solidFill>
              </a:rPr>
              <a:t>Dr. R K </a:t>
            </a:r>
            <a:r>
              <a:rPr lang="en-US" sz="9600" dirty="0" err="1" smtClean="0">
                <a:solidFill>
                  <a:srgbClr val="C00000"/>
                </a:solidFill>
              </a:rPr>
              <a:t>Aher</a:t>
            </a:r>
            <a:endParaRPr lang="en-US" sz="9600" dirty="0" smtClean="0">
              <a:solidFill>
                <a:srgbClr val="C00000"/>
              </a:solidFill>
            </a:endParaRPr>
          </a:p>
          <a:p>
            <a:pPr algn="ctr"/>
            <a:endParaRPr lang="en-US" sz="9600" dirty="0" smtClean="0">
              <a:solidFill>
                <a:srgbClr val="C00000"/>
              </a:solidFill>
            </a:endParaRPr>
          </a:p>
          <a:p>
            <a:pPr algn="ctr"/>
            <a:r>
              <a:rPr lang="en-US" sz="9600" dirty="0" smtClean="0">
                <a:solidFill>
                  <a:srgbClr val="C00000"/>
                </a:solidFill>
              </a:rPr>
              <a:t>NACS, </a:t>
            </a:r>
            <a:r>
              <a:rPr lang="en-US" sz="9600" dirty="0" err="1" smtClean="0">
                <a:solidFill>
                  <a:srgbClr val="C00000"/>
                </a:solidFill>
              </a:rPr>
              <a:t>Parner</a:t>
            </a:r>
            <a:endParaRPr lang="en-US" sz="9600" dirty="0" smtClean="0">
              <a:solidFill>
                <a:srgbClr val="C00000"/>
              </a:solidFill>
            </a:endParaRPr>
          </a:p>
          <a:p>
            <a:pPr algn="ctr"/>
            <a:endParaRPr lang="en-US" sz="9600" dirty="0">
              <a:solidFill>
                <a:srgbClr val="C00000"/>
              </a:solidFill>
            </a:endParaRPr>
          </a:p>
          <a:p>
            <a:pPr algn="ctr"/>
            <a:endParaRPr lang="en-US" sz="9600" dirty="0" smtClean="0">
              <a:solidFill>
                <a:srgbClr val="C00000"/>
              </a:solidFill>
            </a:endParaRPr>
          </a:p>
          <a:p>
            <a:pPr algn="ctr"/>
            <a:endParaRPr lang="en-US" sz="9600" dirty="0">
              <a:solidFill>
                <a:srgbClr val="C00000"/>
              </a:solidFill>
            </a:endParaRPr>
          </a:p>
          <a:p>
            <a:pPr algn="ctr"/>
            <a:endParaRPr lang="en-US" sz="9600" dirty="0" smtClean="0">
              <a:solidFill>
                <a:srgbClr val="C00000"/>
              </a:solidFill>
            </a:endParaRPr>
          </a:p>
          <a:p>
            <a:pPr algn="ctr"/>
            <a:r>
              <a:rPr lang="en-US" sz="9600" dirty="0" smtClean="0">
                <a:solidFill>
                  <a:srgbClr val="C00000"/>
                </a:solidFill>
              </a:rPr>
              <a:t>1999</a:t>
            </a:r>
            <a:endParaRPr lang="en-IN" sz="9600" dirty="0">
              <a:solidFill>
                <a:srgbClr val="C00000"/>
              </a:solidFill>
            </a:endParaRPr>
          </a:p>
        </p:txBody>
      </p:sp>
    </p:spTree>
    <p:extLst>
      <p:ext uri="{BB962C8B-B14F-4D97-AF65-F5344CB8AC3E}">
        <p14:creationId xmlns:p14="http://schemas.microsoft.com/office/powerpoint/2010/main" val="3522793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274838"/>
            <a:ext cx="8136904" cy="2031325"/>
          </a:xfrm>
          <a:prstGeom prst="rect">
            <a:avLst/>
          </a:prstGeom>
        </p:spPr>
        <p:txBody>
          <a:bodyPr wrap="square">
            <a:spAutoFit/>
          </a:bodyPr>
          <a:lstStyle/>
          <a:p>
            <a:r>
              <a:rPr lang="en-US" b="1" dirty="0" smtClean="0"/>
              <a:t>Results:</a:t>
            </a:r>
            <a:endParaRPr lang="en-IN" b="1" dirty="0" smtClean="0"/>
          </a:p>
          <a:p>
            <a:endParaRPr lang="en-IN" dirty="0"/>
          </a:p>
          <a:p>
            <a:r>
              <a:rPr lang="en-IN" dirty="0" smtClean="0"/>
              <a:t>For this study, a calibration set (25 ergot bodies spectra and 20 wheat kernels spectra) and a validation set (15 ergot bodies spectra and 10 wheat kernels spectra) have been built from the database by selecting, for the validation set, samples from different sources than the calibration set</a:t>
            </a:r>
            <a:endParaRPr lang="en-IN" dirty="0"/>
          </a:p>
        </p:txBody>
      </p:sp>
    </p:spTree>
    <p:extLst>
      <p:ext uri="{BB962C8B-B14F-4D97-AF65-F5344CB8AC3E}">
        <p14:creationId xmlns:p14="http://schemas.microsoft.com/office/powerpoint/2010/main" val="3585390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443841"/>
            <a:ext cx="8064896" cy="3139321"/>
          </a:xfrm>
          <a:prstGeom prst="rect">
            <a:avLst/>
          </a:prstGeom>
        </p:spPr>
        <p:txBody>
          <a:bodyPr wrap="square">
            <a:spAutoFit/>
          </a:bodyPr>
          <a:lstStyle/>
          <a:p>
            <a:pPr algn="just"/>
            <a:r>
              <a:rPr lang="en-IN" dirty="0" smtClean="0"/>
              <a:t>. The data were </a:t>
            </a:r>
            <a:r>
              <a:rPr lang="en-IN" dirty="0" err="1" smtClean="0"/>
              <a:t>preprocessed</a:t>
            </a:r>
            <a:r>
              <a:rPr lang="en-IN" dirty="0" smtClean="0"/>
              <a:t> by the Standard Normal </a:t>
            </a:r>
            <a:r>
              <a:rPr lang="en-IN" dirty="0" err="1" smtClean="0"/>
              <a:t>Variate</a:t>
            </a:r>
            <a:r>
              <a:rPr lang="en-IN" dirty="0" smtClean="0"/>
              <a:t> transform followed by 1st derivative </a:t>
            </a:r>
            <a:r>
              <a:rPr lang="en-IN" dirty="0" err="1" smtClean="0"/>
              <a:t>Savitzky-Golay</a:t>
            </a:r>
            <a:r>
              <a:rPr lang="en-IN" dirty="0" smtClean="0"/>
              <a:t> treatment (15,2,1). </a:t>
            </a:r>
          </a:p>
          <a:p>
            <a:pPr algn="just"/>
            <a:endParaRPr lang="en-IN" dirty="0"/>
          </a:p>
          <a:p>
            <a:pPr algn="just"/>
            <a:r>
              <a:rPr lang="en-IN" dirty="0" smtClean="0"/>
              <a:t>It shows the </a:t>
            </a:r>
            <a:r>
              <a:rPr lang="en-IN" dirty="0" err="1" smtClean="0"/>
              <a:t>preprocessed</a:t>
            </a:r>
            <a:r>
              <a:rPr lang="en-IN" dirty="0" smtClean="0"/>
              <a:t> spectra. In order to discriminate between ergot bodies and wheat kernels, the Fisher coefficient was used to select the wavelengths where the between-classes variation is higher than the within-classes variation. </a:t>
            </a:r>
          </a:p>
          <a:p>
            <a:pPr algn="just"/>
            <a:endParaRPr lang="en-IN" dirty="0"/>
          </a:p>
          <a:p>
            <a:pPr algn="just"/>
            <a:r>
              <a:rPr lang="en-IN" dirty="0" smtClean="0"/>
              <a:t>It also shows the Fisher coefficient calculated on </a:t>
            </a:r>
            <a:r>
              <a:rPr lang="en-IN" dirty="0" err="1" smtClean="0"/>
              <a:t>preprocessed</a:t>
            </a:r>
            <a:r>
              <a:rPr lang="en-IN" dirty="0" smtClean="0"/>
              <a:t> data for the wavelength range of the </a:t>
            </a:r>
            <a:r>
              <a:rPr lang="en-IN" dirty="0" err="1" smtClean="0"/>
              <a:t>Bruker</a:t>
            </a:r>
            <a:r>
              <a:rPr lang="en-IN" dirty="0" smtClean="0"/>
              <a:t> MPA. </a:t>
            </a:r>
            <a:endParaRPr lang="en-IN" dirty="0"/>
          </a:p>
        </p:txBody>
      </p:sp>
    </p:spTree>
    <p:extLst>
      <p:ext uri="{BB962C8B-B14F-4D97-AF65-F5344CB8AC3E}">
        <p14:creationId xmlns:p14="http://schemas.microsoft.com/office/powerpoint/2010/main" val="799577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997839"/>
            <a:ext cx="7416824" cy="2031325"/>
          </a:xfrm>
          <a:prstGeom prst="rect">
            <a:avLst/>
          </a:prstGeom>
        </p:spPr>
        <p:txBody>
          <a:bodyPr wrap="square">
            <a:spAutoFit/>
          </a:bodyPr>
          <a:lstStyle/>
          <a:p>
            <a:pPr algn="just"/>
            <a:r>
              <a:rPr lang="en-IN" dirty="0" smtClean="0"/>
              <a:t>Two wavelengths, 1748 nm and 2126 nm were selected, based on the specific spectral region of the ergot and on the Fisher coefficient value. </a:t>
            </a:r>
          </a:p>
          <a:p>
            <a:pPr algn="just"/>
            <a:endParaRPr lang="en-IN" dirty="0"/>
          </a:p>
          <a:p>
            <a:pPr algn="just"/>
            <a:r>
              <a:rPr lang="en-IN" dirty="0" smtClean="0"/>
              <a:t>Figure shows the discrimination between ergot bodies and wheat kernels using in X axis the </a:t>
            </a:r>
            <a:r>
              <a:rPr lang="en-IN" dirty="0" err="1" smtClean="0"/>
              <a:t>preprocessed</a:t>
            </a:r>
            <a:r>
              <a:rPr lang="en-IN" dirty="0" smtClean="0"/>
              <a:t> data near 1748 nm and in Y axis the </a:t>
            </a:r>
            <a:r>
              <a:rPr lang="en-IN" dirty="0" err="1" smtClean="0"/>
              <a:t>preprocessed</a:t>
            </a:r>
            <a:r>
              <a:rPr lang="en-IN" dirty="0" smtClean="0"/>
              <a:t> data near 2126 nm. T</a:t>
            </a:r>
            <a:endParaRPr lang="en-IN" dirty="0"/>
          </a:p>
        </p:txBody>
      </p:sp>
    </p:spTree>
    <p:extLst>
      <p:ext uri="{BB962C8B-B14F-4D97-AF65-F5344CB8AC3E}">
        <p14:creationId xmlns:p14="http://schemas.microsoft.com/office/powerpoint/2010/main" val="1494710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90336"/>
            <a:ext cx="7488832" cy="923330"/>
          </a:xfrm>
          <a:prstGeom prst="rect">
            <a:avLst/>
          </a:prstGeom>
        </p:spPr>
        <p:txBody>
          <a:bodyPr wrap="square">
            <a:spAutoFit/>
          </a:bodyPr>
          <a:lstStyle/>
          <a:p>
            <a:r>
              <a:rPr lang="en-IN" dirty="0" smtClean="0"/>
              <a:t>The validation samples (empty circles for wheat kernels and squares for ergot bodies) are included or very close to the ellipse corresponding to the 95% confidence limit.</a:t>
            </a:r>
            <a:endParaRPr lang="en-IN" dirty="0"/>
          </a:p>
        </p:txBody>
      </p:sp>
    </p:spTree>
    <p:extLst>
      <p:ext uri="{BB962C8B-B14F-4D97-AF65-F5344CB8AC3E}">
        <p14:creationId xmlns:p14="http://schemas.microsoft.com/office/powerpoint/2010/main" val="1021908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2274838"/>
            <a:ext cx="7272808" cy="2031325"/>
          </a:xfrm>
          <a:prstGeom prst="rect">
            <a:avLst/>
          </a:prstGeom>
        </p:spPr>
        <p:txBody>
          <a:bodyPr wrap="square">
            <a:spAutoFit/>
          </a:bodyPr>
          <a:lstStyle/>
          <a:p>
            <a:r>
              <a:rPr lang="en-US" b="1" dirty="0" smtClean="0"/>
              <a:t>Conclusion:</a:t>
            </a:r>
            <a:endParaRPr lang="en-IN" b="1" dirty="0" smtClean="0"/>
          </a:p>
          <a:p>
            <a:endParaRPr lang="en-IN" dirty="0"/>
          </a:p>
          <a:p>
            <a:pPr algn="just"/>
            <a:r>
              <a:rPr lang="en-IN" dirty="0" smtClean="0"/>
              <a:t>This study showed the potential of NIRS  imaging to discriminate the ergot bodies from wheat kernels.</a:t>
            </a:r>
          </a:p>
          <a:p>
            <a:pPr algn="just"/>
            <a:endParaRPr lang="en-IN" dirty="0"/>
          </a:p>
          <a:p>
            <a:pPr algn="just"/>
            <a:r>
              <a:rPr lang="en-IN" dirty="0" smtClean="0"/>
              <a:t> Additional developments on imaging will be undertaken for the quantification of ergot bodies in the samples.</a:t>
            </a:r>
            <a:endParaRPr lang="en-IN" dirty="0"/>
          </a:p>
        </p:txBody>
      </p:sp>
    </p:spTree>
    <p:extLst>
      <p:ext uri="{BB962C8B-B14F-4D97-AF65-F5344CB8AC3E}">
        <p14:creationId xmlns:p14="http://schemas.microsoft.com/office/powerpoint/2010/main" val="1270791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Thank  you…</a:t>
            </a:r>
            <a:endParaRPr lang="en-IN" dirty="0"/>
          </a:p>
        </p:txBody>
      </p:sp>
      <p:sp>
        <p:nvSpPr>
          <p:cNvPr id="3" name="Content Placeholder 2"/>
          <p:cNvSpPr>
            <a:spLocks noGrp="1"/>
          </p:cNvSpPr>
          <p:nvPr>
            <p:ph idx="1"/>
          </p:nvPr>
        </p:nvSpPr>
        <p:spPr/>
        <p:txBody>
          <a:bodyPr/>
          <a:lstStyle/>
          <a:p>
            <a:endParaRPr lang="en-IN" dirty="0"/>
          </a:p>
        </p:txBody>
      </p:sp>
    </p:spTree>
    <p:extLst>
      <p:ext uri="{BB962C8B-B14F-4D97-AF65-F5344CB8AC3E}">
        <p14:creationId xmlns:p14="http://schemas.microsoft.com/office/powerpoint/2010/main" val="208998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a:t>Sorghum cultivars with white grain pericarp are particularly more vulnerable to grain mould than those with brown and red grain pericarp</a:t>
            </a:r>
            <a:r>
              <a:rPr lang="en-IN" dirty="0" smtClean="0"/>
              <a:t>.</a:t>
            </a:r>
          </a:p>
          <a:p>
            <a:r>
              <a:rPr lang="en-IN" dirty="0" smtClean="0"/>
              <a:t>Grain </a:t>
            </a:r>
            <a:r>
              <a:rPr lang="en-IN" dirty="0" err="1"/>
              <a:t>mold</a:t>
            </a:r>
            <a:r>
              <a:rPr lang="en-IN" dirty="0"/>
              <a:t> can be broadly defined as </a:t>
            </a:r>
            <a:r>
              <a:rPr lang="en-IN" dirty="0" err="1"/>
              <a:t>preharvest</a:t>
            </a:r>
            <a:r>
              <a:rPr lang="en-IN" dirty="0"/>
              <a:t> grain deterioration caused by several fungal species interacting parasitically and/or </a:t>
            </a:r>
            <a:r>
              <a:rPr lang="en-IN" dirty="0" err="1"/>
              <a:t>saprophytically</a:t>
            </a:r>
            <a:r>
              <a:rPr lang="en-IN" dirty="0"/>
              <a:t> with developing grain (</a:t>
            </a:r>
            <a:r>
              <a:rPr lang="en-IN" dirty="0" err="1"/>
              <a:t>Aher</a:t>
            </a:r>
            <a:r>
              <a:rPr lang="en-IN" dirty="0"/>
              <a:t> and Nair, 2003).</a:t>
            </a:r>
            <a:endParaRPr lang="en-IN" dirty="0"/>
          </a:p>
        </p:txBody>
      </p:sp>
      <p:sp>
        <p:nvSpPr>
          <p:cNvPr id="3" name="Title 2"/>
          <p:cNvSpPr>
            <a:spLocks noGrp="1"/>
          </p:cNvSpPr>
          <p:nvPr>
            <p:ph type="title"/>
          </p:nvPr>
        </p:nvSpPr>
        <p:spPr/>
        <p:txBody>
          <a:bodyPr/>
          <a:lstStyle/>
          <a:p>
            <a:r>
              <a:rPr lang="en-US" dirty="0" smtClean="0"/>
              <a:t>Introduction</a:t>
            </a:r>
            <a:endParaRPr lang="en-IN" dirty="0"/>
          </a:p>
        </p:txBody>
      </p:sp>
    </p:spTree>
    <p:extLst>
      <p:ext uri="{BB962C8B-B14F-4D97-AF65-F5344CB8AC3E}">
        <p14:creationId xmlns:p14="http://schemas.microsoft.com/office/powerpoint/2010/main" val="103157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ergot of sorghum imag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3" name="AutoShape 4" descr="Image result for ergot of sorghum imag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4" name="AutoShape 6" descr="Image result for ergot of sorghum imag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31" name="Picture 7" descr="C:\Users\Administrator\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877" y="779530"/>
            <a:ext cx="4236267" cy="5904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2557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dirty="0"/>
          </a:p>
        </p:txBody>
      </p:sp>
      <p:sp>
        <p:nvSpPr>
          <p:cNvPr id="3" name="Subtitle 2"/>
          <p:cNvSpPr>
            <a:spLocks noGrp="1"/>
          </p:cNvSpPr>
          <p:nvPr>
            <p:ph type="subTitle" idx="1"/>
          </p:nvPr>
        </p:nvSpPr>
        <p:spPr/>
        <p:txBody>
          <a:bodyPr/>
          <a:lstStyle/>
          <a:p>
            <a:endParaRPr lang="en-IN"/>
          </a:p>
        </p:txBody>
      </p:sp>
      <p:pic>
        <p:nvPicPr>
          <p:cNvPr id="2050" name="Picture 2" descr="C:\Users\Administrator\Desktop\download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836712"/>
            <a:ext cx="5832648" cy="5616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622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720840"/>
            <a:ext cx="7056784" cy="2585323"/>
          </a:xfrm>
          <a:prstGeom prst="rect">
            <a:avLst/>
          </a:prstGeom>
        </p:spPr>
        <p:txBody>
          <a:bodyPr wrap="square">
            <a:spAutoFit/>
          </a:bodyPr>
          <a:lstStyle/>
          <a:p>
            <a:pPr algn="just"/>
            <a:r>
              <a:rPr lang="en-IN" dirty="0" smtClean="0"/>
              <a:t>Contamination of cereals with ergot, formed by the fungi </a:t>
            </a:r>
            <a:r>
              <a:rPr lang="en-IN" dirty="0" err="1" smtClean="0"/>
              <a:t>Claviceps</a:t>
            </a:r>
            <a:r>
              <a:rPr lang="en-IN" dirty="0" smtClean="0"/>
              <a:t> </a:t>
            </a:r>
            <a:r>
              <a:rPr lang="en-IN" dirty="0" err="1" smtClean="0"/>
              <a:t>purpurea</a:t>
            </a:r>
            <a:r>
              <a:rPr lang="en-IN" dirty="0" smtClean="0"/>
              <a:t> is well known. For the farmer, the damage caused by ergot is a yield reduction: the ergot replaces the kernels in the grain ears.</a:t>
            </a:r>
          </a:p>
          <a:p>
            <a:pPr algn="just"/>
            <a:endParaRPr lang="en-IN" dirty="0"/>
          </a:p>
          <a:p>
            <a:pPr algn="just"/>
            <a:r>
              <a:rPr lang="en-IN" dirty="0" smtClean="0"/>
              <a:t> For the feed/food sector, the presence of ergot in </a:t>
            </a:r>
            <a:r>
              <a:rPr lang="en-IN" dirty="0" err="1" smtClean="0"/>
              <a:t>feedingstuffs</a:t>
            </a:r>
            <a:r>
              <a:rPr lang="en-IN" dirty="0" smtClean="0"/>
              <a:t> and agro-food products involves high toxicity risk for animal and human in relation to the alkaloid composition and content in the ergot</a:t>
            </a:r>
            <a:endParaRPr lang="en-IN" dirty="0"/>
          </a:p>
        </p:txBody>
      </p:sp>
    </p:spTree>
    <p:extLst>
      <p:ext uri="{BB962C8B-B14F-4D97-AF65-F5344CB8AC3E}">
        <p14:creationId xmlns:p14="http://schemas.microsoft.com/office/powerpoint/2010/main" val="3316275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136339"/>
            <a:ext cx="7632848" cy="1754326"/>
          </a:xfrm>
          <a:prstGeom prst="rect">
            <a:avLst/>
          </a:prstGeom>
        </p:spPr>
        <p:txBody>
          <a:bodyPr wrap="square">
            <a:spAutoFit/>
          </a:bodyPr>
          <a:lstStyle/>
          <a:p>
            <a:r>
              <a:rPr lang="en-IN" dirty="0" smtClean="0"/>
              <a:t>The neurotoxic signs comprise feed/food refusal, dizziness but also convulsions.</a:t>
            </a:r>
          </a:p>
          <a:p>
            <a:endParaRPr lang="en-IN" dirty="0"/>
          </a:p>
          <a:p>
            <a:r>
              <a:rPr lang="en-IN" dirty="0" smtClean="0"/>
              <a:t> A survey on the presence of undesirable botanic substances in feed, carried out in 2006 inside official control labs showed a resurgence of the ergot presence in cereals samples</a:t>
            </a:r>
            <a:endParaRPr lang="en-IN" dirty="0"/>
          </a:p>
        </p:txBody>
      </p:sp>
    </p:spTree>
    <p:extLst>
      <p:ext uri="{BB962C8B-B14F-4D97-AF65-F5344CB8AC3E}">
        <p14:creationId xmlns:p14="http://schemas.microsoft.com/office/powerpoint/2010/main" val="771637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413338"/>
            <a:ext cx="8424936" cy="1477328"/>
          </a:xfrm>
          <a:prstGeom prst="rect">
            <a:avLst/>
          </a:prstGeom>
        </p:spPr>
        <p:txBody>
          <a:bodyPr wrap="square">
            <a:spAutoFit/>
          </a:bodyPr>
          <a:lstStyle/>
          <a:p>
            <a:r>
              <a:rPr lang="en-US" b="1" dirty="0" smtClean="0"/>
              <a:t>Material and method:</a:t>
            </a:r>
            <a:endParaRPr lang="en-IN" b="1" dirty="0" smtClean="0"/>
          </a:p>
          <a:p>
            <a:endParaRPr lang="en-IN" dirty="0"/>
          </a:p>
          <a:p>
            <a:pPr algn="just"/>
            <a:r>
              <a:rPr lang="en-IN" dirty="0" smtClean="0"/>
              <a:t>For this experiment, ergot bodies issue from different sources  and wheat kernels issue from several varieties from </a:t>
            </a:r>
            <a:r>
              <a:rPr lang="en-IN" dirty="0" err="1" smtClean="0"/>
              <a:t>Parner</a:t>
            </a:r>
            <a:r>
              <a:rPr lang="en-IN" dirty="0" smtClean="0"/>
              <a:t> locations have been collected and </a:t>
            </a:r>
            <a:r>
              <a:rPr lang="en-IN" dirty="0" err="1" smtClean="0"/>
              <a:t>analyzed</a:t>
            </a:r>
            <a:r>
              <a:rPr lang="en-IN" dirty="0" smtClean="0"/>
              <a:t> </a:t>
            </a:r>
            <a:endParaRPr lang="en-IN" dirty="0"/>
          </a:p>
        </p:txBody>
      </p:sp>
    </p:spTree>
    <p:extLst>
      <p:ext uri="{BB962C8B-B14F-4D97-AF65-F5344CB8AC3E}">
        <p14:creationId xmlns:p14="http://schemas.microsoft.com/office/powerpoint/2010/main" val="2841456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90336"/>
            <a:ext cx="8352928" cy="1569660"/>
          </a:xfrm>
          <a:prstGeom prst="rect">
            <a:avLst/>
          </a:prstGeom>
        </p:spPr>
        <p:txBody>
          <a:bodyPr wrap="square">
            <a:spAutoFit/>
          </a:bodyPr>
          <a:lstStyle/>
          <a:p>
            <a:r>
              <a:rPr lang="en-IN" sz="2400" dirty="0" smtClean="0"/>
              <a:t>The </a:t>
            </a:r>
            <a:r>
              <a:rPr lang="en-IN" sz="2400" dirty="0" err="1" smtClean="0"/>
              <a:t>MatrixNIRTM</a:t>
            </a:r>
            <a:r>
              <a:rPr lang="en-IN" sz="2400" dirty="0" smtClean="0"/>
              <a:t> (Malvern instruments Ltd) is a imaging system active in the 900-1700 nm range and allows to collect the NIR spectra of 10 kernels in 5 minutes</a:t>
            </a:r>
            <a:endParaRPr lang="en-IN" sz="2400" dirty="0"/>
          </a:p>
        </p:txBody>
      </p:sp>
    </p:spTree>
    <p:extLst>
      <p:ext uri="{BB962C8B-B14F-4D97-AF65-F5344CB8AC3E}">
        <p14:creationId xmlns:p14="http://schemas.microsoft.com/office/powerpoint/2010/main" val="3963320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2551837"/>
            <a:ext cx="7776864" cy="1477328"/>
          </a:xfrm>
          <a:prstGeom prst="rect">
            <a:avLst/>
          </a:prstGeom>
        </p:spPr>
        <p:txBody>
          <a:bodyPr wrap="square">
            <a:spAutoFit/>
          </a:bodyPr>
          <a:lstStyle/>
          <a:p>
            <a:r>
              <a:rPr lang="en-IN" dirty="0" smtClean="0"/>
              <a:t>A total of around 3000 spectra from each kernel is obtained. The main characteristics of the NIR camera are described.</a:t>
            </a:r>
          </a:p>
          <a:p>
            <a:endParaRPr lang="en-IN" dirty="0"/>
          </a:p>
          <a:p>
            <a:r>
              <a:rPr lang="en-IN" dirty="0" smtClean="0"/>
              <a:t> The data treatment was carried out with the PLS toolbox under </a:t>
            </a:r>
            <a:r>
              <a:rPr lang="en-IN" dirty="0" err="1" smtClean="0"/>
              <a:t>Matlab</a:t>
            </a:r>
            <a:r>
              <a:rPr lang="en-IN" dirty="0" smtClean="0"/>
              <a:t> 7.5.0 (R2007b).</a:t>
            </a:r>
            <a:endParaRPr lang="en-IN" dirty="0"/>
          </a:p>
        </p:txBody>
      </p:sp>
    </p:spTree>
    <p:extLst>
      <p:ext uri="{BB962C8B-B14F-4D97-AF65-F5344CB8AC3E}">
        <p14:creationId xmlns:p14="http://schemas.microsoft.com/office/powerpoint/2010/main" val="16650731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TotalTime>
  <Words>543</Words>
  <Application>Microsoft Office PowerPoint</Application>
  <PresentationFormat>On-screen Show (4:3)</PresentationFormat>
  <Paragraphs>44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Biochemical Changes In Sorghum Due To Ergot</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0wn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Biochemical Changes In Sorghum Due To Ergot</dc:title>
  <dc:creator>0wner</dc:creator>
  <cp:lastModifiedBy>0wner</cp:lastModifiedBy>
  <cp:revision>4</cp:revision>
  <dcterms:created xsi:type="dcterms:W3CDTF">2017-01-10T10:40:04Z</dcterms:created>
  <dcterms:modified xsi:type="dcterms:W3CDTF">2017-01-10T10:59:30Z</dcterms:modified>
</cp:coreProperties>
</file>