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4742E-87A5-4996-9E1F-1C1C0812CCA5}" type="datetimeFigureOut">
              <a:rPr lang="en-IN" smtClean="0"/>
              <a:t>09-01-2017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09B067-80D8-4C1E-904D-127CBE1E1FC6}" type="slidenum">
              <a:rPr lang="en-IN" smtClean="0"/>
              <a:t>‹#›</a:t>
            </a:fld>
            <a:endParaRPr lang="en-IN"/>
          </a:p>
        </p:txBody>
      </p:sp>
    </p:spTree>
    <p:extLst>
      <p:ext uri="{BB962C8B-B14F-4D97-AF65-F5344CB8AC3E}">
        <p14:creationId xmlns:p14="http://schemas.microsoft.com/office/powerpoint/2010/main" val="1600437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109B067-80D8-4C1E-904D-127CBE1E1FC6}" type="slidenum">
              <a:rPr lang="en-IN" smtClean="0"/>
              <a:t>15</a:t>
            </a:fld>
            <a:endParaRPr lang="en-IN"/>
          </a:p>
        </p:txBody>
      </p:sp>
    </p:spTree>
    <p:extLst>
      <p:ext uri="{BB962C8B-B14F-4D97-AF65-F5344CB8AC3E}">
        <p14:creationId xmlns:p14="http://schemas.microsoft.com/office/powerpoint/2010/main" val="1807722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26DB644-A2D0-4CDC-88C5-2C63CE8638CB}"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4231475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26DB644-A2D0-4CDC-88C5-2C63CE8638CB}"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183989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26DB644-A2D0-4CDC-88C5-2C63CE8638CB}"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1887027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26DB644-A2D0-4CDC-88C5-2C63CE8638CB}"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299453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6DB644-A2D0-4CDC-88C5-2C63CE8638CB}"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133600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26DB644-A2D0-4CDC-88C5-2C63CE8638CB}"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368898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26DB644-A2D0-4CDC-88C5-2C63CE8638CB}" type="datetimeFigureOut">
              <a:rPr lang="en-IN" smtClean="0"/>
              <a:t>09-01-2017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1200862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26DB644-A2D0-4CDC-88C5-2C63CE8638CB}" type="datetimeFigureOut">
              <a:rPr lang="en-IN" smtClean="0"/>
              <a:t>09-01-2017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321135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DB644-A2D0-4CDC-88C5-2C63CE8638CB}" type="datetimeFigureOut">
              <a:rPr lang="en-IN" smtClean="0"/>
              <a:t>09-01-2017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390888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DB644-A2D0-4CDC-88C5-2C63CE8638CB}"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1999846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DB644-A2D0-4CDC-88C5-2C63CE8638CB}"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89FEDA-3608-4402-965E-921FF2771497}" type="slidenum">
              <a:rPr lang="en-IN" smtClean="0"/>
              <a:t>‹#›</a:t>
            </a:fld>
            <a:endParaRPr lang="en-IN"/>
          </a:p>
        </p:txBody>
      </p:sp>
    </p:spTree>
    <p:extLst>
      <p:ext uri="{BB962C8B-B14F-4D97-AF65-F5344CB8AC3E}">
        <p14:creationId xmlns:p14="http://schemas.microsoft.com/office/powerpoint/2010/main" val="244736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DB644-A2D0-4CDC-88C5-2C63CE8638CB}" type="datetimeFigureOut">
              <a:rPr lang="en-IN" smtClean="0"/>
              <a:t>09-01-2017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9FEDA-3608-4402-965E-921FF2771497}" type="slidenum">
              <a:rPr lang="en-IN" smtClean="0"/>
              <a:t>‹#›</a:t>
            </a:fld>
            <a:endParaRPr lang="en-IN"/>
          </a:p>
        </p:txBody>
      </p:sp>
    </p:spTree>
    <p:extLst>
      <p:ext uri="{BB962C8B-B14F-4D97-AF65-F5344CB8AC3E}">
        <p14:creationId xmlns:p14="http://schemas.microsoft.com/office/powerpoint/2010/main" val="3424111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sciencedirect.com/science/journal/0261219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sciencedirect.com/science/journal/02612194/22/4"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2619722"/>
          </a:xfrm>
        </p:spPr>
        <p:txBody>
          <a:bodyPr>
            <a:noAutofit/>
          </a:bodyPr>
          <a:lstStyle/>
          <a:p>
            <a:pPr>
              <a:lnSpc>
                <a:spcPct val="150000"/>
              </a:lnSpc>
            </a:pPr>
            <a:r>
              <a:rPr lang="en-US" sz="2400" b="1" dirty="0" smtClean="0">
                <a:solidFill>
                  <a:srgbClr val="7030A0"/>
                </a:solidFill>
                <a:effectLst/>
                <a:latin typeface="Times"/>
                <a:ea typeface="Times New Roman"/>
              </a:rPr>
              <a:t>ALLELOPATHIC EFFECT OF  C </a:t>
            </a:r>
            <a:r>
              <a:rPr lang="en-US" sz="2400" b="1" dirty="0" smtClean="0">
                <a:solidFill>
                  <a:srgbClr val="7030A0"/>
                </a:solidFill>
                <a:latin typeface="Times"/>
                <a:ea typeface="Times New Roman"/>
              </a:rPr>
              <a:t>YNADON DACTYLON </a:t>
            </a:r>
            <a:r>
              <a:rPr lang="en-US" sz="2400" b="1" dirty="0" smtClean="0">
                <a:solidFill>
                  <a:srgbClr val="7030A0"/>
                </a:solidFill>
                <a:effectLst/>
                <a:latin typeface="Times"/>
                <a:ea typeface="Times New Roman"/>
              </a:rPr>
              <a:t>EXTRACT ON SORGHUM VULGARE</a:t>
            </a:r>
            <a:endParaRPr lang="en-IN" sz="2400" dirty="0">
              <a:solidFill>
                <a:srgbClr val="7030A0"/>
              </a:solidFill>
            </a:endParaRPr>
          </a:p>
        </p:txBody>
      </p:sp>
      <p:sp>
        <p:nvSpPr>
          <p:cNvPr id="3" name="Subtitle 2"/>
          <p:cNvSpPr>
            <a:spLocks noGrp="1"/>
          </p:cNvSpPr>
          <p:nvPr>
            <p:ph type="subTitle" idx="1"/>
          </p:nvPr>
        </p:nvSpPr>
        <p:spPr>
          <a:xfrm>
            <a:off x="1475656" y="3933056"/>
            <a:ext cx="6400800" cy="1752600"/>
          </a:xfrm>
        </p:spPr>
        <p:txBody>
          <a:bodyPr/>
          <a:lstStyle/>
          <a:p>
            <a:r>
              <a:rPr lang="en-US" dirty="0" smtClean="0">
                <a:solidFill>
                  <a:srgbClr val="C00000"/>
                </a:solidFill>
              </a:rPr>
              <a:t>DR. RANGNATH AHER</a:t>
            </a:r>
            <a:endParaRPr lang="en-IN" dirty="0">
              <a:solidFill>
                <a:srgbClr val="C00000"/>
              </a:solidFill>
            </a:endParaRPr>
          </a:p>
        </p:txBody>
      </p:sp>
    </p:spTree>
    <p:extLst>
      <p:ext uri="{BB962C8B-B14F-4D97-AF65-F5344CB8AC3E}">
        <p14:creationId xmlns:p14="http://schemas.microsoft.com/office/powerpoint/2010/main" val="3124479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GB" dirty="0" smtClean="0">
                <a:effectLst/>
                <a:latin typeface="Times New Roman"/>
                <a:ea typeface="Times New Roman"/>
              </a:rPr>
              <a:t>Similar trend also observed by  </a:t>
            </a:r>
            <a:r>
              <a:rPr lang="en-GB" dirty="0" err="1" smtClean="0">
                <a:effectLst/>
                <a:latin typeface="Times New Roman"/>
                <a:ea typeface="Times New Roman"/>
              </a:rPr>
              <a:t>Bhat</a:t>
            </a:r>
            <a:r>
              <a:rPr lang="en-GB" dirty="0" smtClean="0">
                <a:effectLst/>
                <a:latin typeface="Times New Roman"/>
                <a:ea typeface="Times New Roman"/>
              </a:rPr>
              <a:t> and </a:t>
            </a:r>
            <a:r>
              <a:rPr lang="en-GB" dirty="0" err="1" smtClean="0">
                <a:effectLst/>
                <a:latin typeface="Times New Roman"/>
                <a:ea typeface="Times New Roman"/>
              </a:rPr>
              <a:t>Chauhan</a:t>
            </a:r>
            <a:r>
              <a:rPr lang="en-GB" dirty="0" smtClean="0">
                <a:effectLst/>
                <a:latin typeface="Times New Roman"/>
                <a:ea typeface="Times New Roman"/>
              </a:rPr>
              <a:t> (2000) in  </a:t>
            </a:r>
            <a:r>
              <a:rPr lang="en-GB" i="1" dirty="0" err="1" smtClean="0">
                <a:effectLst/>
                <a:latin typeface="Times New Roman"/>
                <a:ea typeface="Times New Roman"/>
              </a:rPr>
              <a:t>Quercus</a:t>
            </a:r>
            <a:r>
              <a:rPr lang="en-GB" dirty="0" smtClean="0">
                <a:effectLst/>
                <a:latin typeface="Times New Roman"/>
                <a:ea typeface="Times New Roman"/>
              </a:rPr>
              <a:t> spp. on crops of </a:t>
            </a:r>
            <a:r>
              <a:rPr lang="en-GB" dirty="0" err="1" smtClean="0">
                <a:effectLst/>
                <a:latin typeface="Times New Roman"/>
                <a:ea typeface="Times New Roman"/>
              </a:rPr>
              <a:t>Garlwal</a:t>
            </a:r>
            <a:r>
              <a:rPr lang="en-GB" dirty="0" smtClean="0">
                <a:effectLst/>
                <a:latin typeface="Times New Roman"/>
                <a:ea typeface="Times New Roman"/>
              </a:rPr>
              <a:t> Himalaya and  Influence of leaf leachates of </a:t>
            </a:r>
            <a:r>
              <a:rPr lang="en-GB" i="1" dirty="0" err="1" smtClean="0">
                <a:effectLst/>
                <a:latin typeface="Times New Roman"/>
                <a:ea typeface="Times New Roman"/>
              </a:rPr>
              <a:t>Pteridium</a:t>
            </a:r>
            <a:r>
              <a:rPr lang="en-GB" dirty="0" smtClean="0">
                <a:effectLst/>
                <a:latin typeface="Times New Roman"/>
                <a:ea typeface="Times New Roman"/>
              </a:rPr>
              <a:t>  and  </a:t>
            </a:r>
            <a:r>
              <a:rPr lang="en-GB" i="1" dirty="0" err="1" smtClean="0">
                <a:effectLst/>
                <a:latin typeface="Times New Roman"/>
                <a:ea typeface="Times New Roman"/>
              </a:rPr>
              <a:t>Aspidium</a:t>
            </a:r>
            <a:r>
              <a:rPr lang="en-GB" dirty="0" smtClean="0">
                <a:effectLst/>
                <a:latin typeface="Times New Roman"/>
                <a:ea typeface="Times New Roman"/>
              </a:rPr>
              <a:t>  in physiology of </a:t>
            </a:r>
            <a:r>
              <a:rPr lang="en-GB" dirty="0" err="1" smtClean="0">
                <a:effectLst/>
                <a:latin typeface="Times New Roman"/>
                <a:ea typeface="Times New Roman"/>
              </a:rPr>
              <a:t>Mentha</a:t>
            </a:r>
            <a:r>
              <a:rPr lang="en-GB" dirty="0" smtClean="0">
                <a:effectLst/>
                <a:latin typeface="Times New Roman"/>
                <a:ea typeface="Times New Roman"/>
              </a:rPr>
              <a:t> by </a:t>
            </a:r>
            <a:r>
              <a:rPr lang="en-GB" dirty="0" err="1" smtClean="0">
                <a:effectLst/>
                <a:latin typeface="Times New Roman"/>
                <a:ea typeface="Times New Roman"/>
              </a:rPr>
              <a:t>Bhalerao</a:t>
            </a:r>
            <a:r>
              <a:rPr lang="en-GB" dirty="0" smtClean="0">
                <a:effectLst/>
                <a:latin typeface="Times New Roman"/>
                <a:ea typeface="Times New Roman"/>
              </a:rPr>
              <a:t> et.al 2001. </a:t>
            </a:r>
            <a:endParaRPr lang="en-IN" dirty="0"/>
          </a:p>
        </p:txBody>
      </p:sp>
    </p:spTree>
    <p:extLst>
      <p:ext uri="{BB962C8B-B14F-4D97-AF65-F5344CB8AC3E}">
        <p14:creationId xmlns:p14="http://schemas.microsoft.com/office/powerpoint/2010/main" val="249647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1200329"/>
          </a:xfrm>
          <a:prstGeom prst="rect">
            <a:avLst/>
          </a:prstGeom>
        </p:spPr>
        <p:txBody>
          <a:bodyPr>
            <a:spAutoFit/>
          </a:bodyPr>
          <a:lstStyle/>
          <a:p>
            <a:r>
              <a:rPr lang="en-GB" dirty="0" smtClean="0">
                <a:effectLst/>
                <a:latin typeface="Times New Roman"/>
                <a:ea typeface="Times New Roman"/>
              </a:rPr>
              <a:t>MacDonald </a:t>
            </a:r>
            <a:r>
              <a:rPr lang="en-GB" dirty="0" err="1" smtClean="0">
                <a:effectLst/>
                <a:latin typeface="Times New Roman"/>
                <a:ea typeface="Times New Roman"/>
              </a:rPr>
              <a:t>Idu</a:t>
            </a:r>
            <a:r>
              <a:rPr lang="en-GB" dirty="0" smtClean="0">
                <a:effectLst/>
                <a:latin typeface="Times New Roman"/>
                <a:ea typeface="Times New Roman"/>
              </a:rPr>
              <a:t>, (2014) observed that </a:t>
            </a:r>
            <a:r>
              <a:rPr lang="en-GB" i="1" dirty="0" smtClean="0">
                <a:effectLst/>
                <a:latin typeface="Times New Roman"/>
                <a:ea typeface="Times New Roman"/>
              </a:rPr>
              <a:t>A. </a:t>
            </a:r>
            <a:r>
              <a:rPr lang="en-GB" i="1" dirty="0" err="1" smtClean="0">
                <a:effectLst/>
                <a:latin typeface="Times New Roman"/>
                <a:ea typeface="Times New Roman"/>
              </a:rPr>
              <a:t>conyzoides</a:t>
            </a:r>
            <a:r>
              <a:rPr lang="en-GB" dirty="0" smtClean="0">
                <a:effectLst/>
                <a:latin typeface="Times New Roman"/>
                <a:ea typeface="Times New Roman"/>
              </a:rPr>
              <a:t> extracts (flower, stem, root and leaf) had a positive </a:t>
            </a:r>
            <a:r>
              <a:rPr lang="en-GB" dirty="0" err="1" smtClean="0">
                <a:effectLst/>
                <a:latin typeface="Times New Roman"/>
                <a:ea typeface="Times New Roman"/>
              </a:rPr>
              <a:t>allelopathic</a:t>
            </a:r>
            <a:r>
              <a:rPr lang="en-GB" dirty="0" smtClean="0">
                <a:effectLst/>
                <a:latin typeface="Times New Roman"/>
                <a:ea typeface="Times New Roman"/>
              </a:rPr>
              <a:t> effect on the germination of </a:t>
            </a:r>
            <a:r>
              <a:rPr lang="en-GB" i="1" dirty="0" smtClean="0">
                <a:effectLst/>
                <a:latin typeface="Times New Roman"/>
                <a:ea typeface="Times New Roman"/>
              </a:rPr>
              <a:t>S. </a:t>
            </a:r>
            <a:r>
              <a:rPr lang="en-GB" i="1" dirty="0" err="1" smtClean="0">
                <a:effectLst/>
                <a:latin typeface="Times New Roman"/>
                <a:ea typeface="Times New Roman"/>
              </a:rPr>
              <a:t>bicolor</a:t>
            </a:r>
            <a:r>
              <a:rPr lang="en-GB" dirty="0" smtClean="0">
                <a:effectLst/>
                <a:latin typeface="Times New Roman"/>
                <a:ea typeface="Times New Roman"/>
              </a:rPr>
              <a:t> at all concentrations.</a:t>
            </a:r>
            <a:r>
              <a:rPr lang="en-GB" sz="1050" dirty="0" smtClean="0">
                <a:solidFill>
                  <a:srgbClr val="2E2E2E"/>
                </a:solidFill>
                <a:effectLst/>
                <a:latin typeface="Arial Unicode MS"/>
              </a:rPr>
              <a:t> </a:t>
            </a:r>
            <a:endParaRPr lang="en-IN" dirty="0"/>
          </a:p>
        </p:txBody>
      </p:sp>
    </p:spTree>
    <p:extLst>
      <p:ext uri="{BB962C8B-B14F-4D97-AF65-F5344CB8AC3E}">
        <p14:creationId xmlns:p14="http://schemas.microsoft.com/office/powerpoint/2010/main" val="2273093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GB" dirty="0" smtClean="0">
                <a:effectLst/>
                <a:latin typeface="Times New Roman"/>
                <a:ea typeface="Times New Roman"/>
              </a:rPr>
              <a:t>Turk and </a:t>
            </a:r>
            <a:r>
              <a:rPr lang="en-GB" dirty="0" err="1" smtClean="0">
                <a:effectLst/>
                <a:latin typeface="Times New Roman"/>
                <a:ea typeface="Times New Roman"/>
              </a:rPr>
              <a:t>Tawara</a:t>
            </a:r>
            <a:r>
              <a:rPr lang="en-GB" dirty="0" smtClean="0">
                <a:effectLst/>
                <a:latin typeface="Times New Roman"/>
                <a:ea typeface="Times New Roman"/>
              </a:rPr>
              <a:t> (2003)  investigated the effect of aqueous extracts of </a:t>
            </a:r>
            <a:r>
              <a:rPr lang="en-GB" i="1" dirty="0" smtClean="0">
                <a:effectLst/>
                <a:latin typeface="Times New Roman"/>
                <a:ea typeface="Times New Roman"/>
              </a:rPr>
              <a:t>B. </a:t>
            </a:r>
            <a:r>
              <a:rPr lang="en-GB" i="1" dirty="0" err="1" smtClean="0">
                <a:effectLst/>
                <a:latin typeface="Times New Roman"/>
                <a:ea typeface="Times New Roman"/>
              </a:rPr>
              <a:t>nigra</a:t>
            </a:r>
            <a:r>
              <a:rPr lang="en-GB" dirty="0" smtClean="0">
                <a:effectLst/>
                <a:latin typeface="Times New Roman"/>
                <a:ea typeface="Times New Roman"/>
              </a:rPr>
              <a:t> leaf, stem, flower and root plant part  on germination and dry weights of hypocotyl and radicle length of 8-d old </a:t>
            </a:r>
            <a:r>
              <a:rPr lang="en-GB" i="1" dirty="0" smtClean="0">
                <a:effectLst/>
                <a:latin typeface="Times New Roman"/>
                <a:ea typeface="Times New Roman"/>
              </a:rPr>
              <a:t>A. </a:t>
            </a:r>
            <a:r>
              <a:rPr lang="en-GB" i="1" dirty="0" err="1" smtClean="0">
                <a:effectLst/>
                <a:latin typeface="Times New Roman"/>
                <a:ea typeface="Times New Roman"/>
              </a:rPr>
              <a:t>fatua</a:t>
            </a:r>
            <a:r>
              <a:rPr lang="en-GB" dirty="0" smtClean="0">
                <a:effectLst/>
                <a:latin typeface="Times New Roman"/>
                <a:ea typeface="Times New Roman"/>
              </a:rPr>
              <a:t> L. seedlings over a range of extract concentrations.</a:t>
            </a:r>
            <a:endParaRPr lang="en-IN" dirty="0"/>
          </a:p>
        </p:txBody>
      </p:sp>
    </p:spTree>
    <p:extLst>
      <p:ext uri="{BB962C8B-B14F-4D97-AF65-F5344CB8AC3E}">
        <p14:creationId xmlns:p14="http://schemas.microsoft.com/office/powerpoint/2010/main" val="4197585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pPr indent="828040" algn="just">
              <a:lnSpc>
                <a:spcPct val="150000"/>
              </a:lnSpc>
              <a:spcAft>
                <a:spcPts val="0"/>
              </a:spcAft>
            </a:pPr>
            <a:r>
              <a:rPr lang="en-GB" dirty="0" smtClean="0">
                <a:effectLst/>
                <a:latin typeface="Times New Roman"/>
                <a:ea typeface="Times New Roman"/>
              </a:rPr>
              <a:t>Increasing the aqueous extract concentrations of separated </a:t>
            </a:r>
            <a:r>
              <a:rPr lang="en-GB" i="1" dirty="0" smtClean="0">
                <a:effectLst/>
                <a:latin typeface="Times New Roman"/>
                <a:ea typeface="Times New Roman"/>
              </a:rPr>
              <a:t>B. </a:t>
            </a:r>
            <a:r>
              <a:rPr lang="en-GB" i="1" dirty="0" err="1" smtClean="0">
                <a:effectLst/>
                <a:latin typeface="Times New Roman"/>
                <a:ea typeface="Times New Roman"/>
              </a:rPr>
              <a:t>nigra</a:t>
            </a:r>
            <a:r>
              <a:rPr lang="en-GB" dirty="0" smtClean="0">
                <a:effectLst/>
                <a:latin typeface="Times New Roman"/>
                <a:ea typeface="Times New Roman"/>
              </a:rPr>
              <a:t> L plant parts significantly inhibited </a:t>
            </a:r>
            <a:r>
              <a:rPr lang="en-GB" i="1" dirty="0" smtClean="0">
                <a:effectLst/>
                <a:latin typeface="Times New Roman"/>
                <a:ea typeface="Times New Roman"/>
              </a:rPr>
              <a:t>A. </a:t>
            </a:r>
            <a:r>
              <a:rPr lang="en-GB" i="1" dirty="0" err="1" smtClean="0">
                <a:effectLst/>
                <a:latin typeface="Times New Roman"/>
                <a:ea typeface="Times New Roman"/>
              </a:rPr>
              <a:t>fatua</a:t>
            </a:r>
            <a:r>
              <a:rPr lang="en-GB" dirty="0" smtClean="0">
                <a:effectLst/>
                <a:latin typeface="Times New Roman"/>
                <a:ea typeface="Times New Roman"/>
              </a:rPr>
              <a:t> L. germination, seedling length and weight</a:t>
            </a:r>
            <a:r>
              <a:rPr lang="en-GB" sz="1050" dirty="0" smtClean="0">
                <a:solidFill>
                  <a:srgbClr val="2E2E2E"/>
                </a:solidFill>
                <a:effectLst/>
                <a:latin typeface="Arial Unicode MS"/>
                <a:ea typeface="Times New Roman"/>
              </a:rPr>
              <a:t>.</a:t>
            </a:r>
            <a:endParaRPr lang="en-IN" dirty="0">
              <a:effectLst/>
              <a:latin typeface="Times New Roman"/>
              <a:ea typeface="Times New Roman"/>
            </a:endParaRPr>
          </a:p>
        </p:txBody>
      </p:sp>
    </p:spTree>
    <p:extLst>
      <p:ext uri="{BB962C8B-B14F-4D97-AF65-F5344CB8AC3E}">
        <p14:creationId xmlns:p14="http://schemas.microsoft.com/office/powerpoint/2010/main" val="3828290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2503393"/>
            <a:ext cx="7848872" cy="8956298"/>
          </a:xfrm>
          <a:prstGeom prst="rect">
            <a:avLst/>
          </a:prstGeom>
        </p:spPr>
        <p:txBody>
          <a:bodyPr wrap="square">
            <a:spAutoFit/>
          </a:bodyPr>
          <a:lstStyle/>
          <a:p>
            <a:pPr algn="ctr">
              <a:spcAft>
                <a:spcPts val="0"/>
              </a:spcAft>
            </a:pPr>
            <a:endParaRPr lang="en-US" b="1" dirty="0" smtClean="0">
              <a:solidFill>
                <a:srgbClr val="000000"/>
              </a:solidFill>
              <a:effectLst/>
              <a:latin typeface="Times New Roman"/>
              <a:ea typeface="Times New Roman"/>
            </a:endParaRPr>
          </a:p>
          <a:p>
            <a:pPr algn="ctr">
              <a:spcAft>
                <a:spcPts val="0"/>
              </a:spcAft>
            </a:pPr>
            <a:endParaRPr lang="en-US" b="1" dirty="0">
              <a:solidFill>
                <a:srgbClr val="000000"/>
              </a:solidFill>
              <a:latin typeface="Times New Roman"/>
              <a:ea typeface="Times New Roman"/>
            </a:endParaRPr>
          </a:p>
          <a:p>
            <a:pPr algn="ctr">
              <a:spcAft>
                <a:spcPts val="0"/>
              </a:spcAft>
            </a:pPr>
            <a:endParaRPr lang="en-US" b="1" dirty="0" smtClean="0">
              <a:solidFill>
                <a:srgbClr val="000000"/>
              </a:solidFill>
              <a:effectLst/>
              <a:latin typeface="Times New Roman"/>
              <a:ea typeface="Times New Roman"/>
            </a:endParaRPr>
          </a:p>
          <a:p>
            <a:pPr algn="ctr">
              <a:spcAft>
                <a:spcPts val="0"/>
              </a:spcAft>
            </a:pPr>
            <a:endParaRPr lang="en-US" b="1" dirty="0">
              <a:solidFill>
                <a:srgbClr val="000000"/>
              </a:solidFill>
              <a:latin typeface="Times New Roman"/>
              <a:ea typeface="Times New Roman"/>
            </a:endParaRPr>
          </a:p>
          <a:p>
            <a:pPr algn="ctr">
              <a:spcAft>
                <a:spcPts val="0"/>
              </a:spcAft>
            </a:pPr>
            <a:endParaRPr lang="en-US" b="1" dirty="0" smtClean="0">
              <a:solidFill>
                <a:srgbClr val="000000"/>
              </a:solidFill>
              <a:effectLst/>
              <a:latin typeface="Times New Roman"/>
              <a:ea typeface="Times New Roman"/>
            </a:endParaRPr>
          </a:p>
          <a:p>
            <a:pPr algn="ctr">
              <a:spcAft>
                <a:spcPts val="0"/>
              </a:spcAft>
            </a:pPr>
            <a:endParaRPr lang="en-US" b="1" dirty="0">
              <a:solidFill>
                <a:srgbClr val="000000"/>
              </a:solidFill>
              <a:latin typeface="Times New Roman"/>
              <a:ea typeface="Times New Roman"/>
            </a:endParaRPr>
          </a:p>
          <a:p>
            <a:pPr algn="ctr">
              <a:spcAft>
                <a:spcPts val="0"/>
              </a:spcAft>
            </a:pPr>
            <a:endParaRPr lang="en-US" b="1" dirty="0" smtClean="0">
              <a:solidFill>
                <a:srgbClr val="000000"/>
              </a:solidFill>
              <a:effectLst/>
              <a:latin typeface="Times New Roman"/>
              <a:ea typeface="Times New Roman"/>
            </a:endParaRPr>
          </a:p>
          <a:p>
            <a:pPr algn="ctr">
              <a:spcAft>
                <a:spcPts val="0"/>
              </a:spcAft>
            </a:pPr>
            <a:endParaRPr lang="en-US" b="1" dirty="0">
              <a:solidFill>
                <a:srgbClr val="000000"/>
              </a:solidFill>
              <a:latin typeface="Times New Roman"/>
              <a:ea typeface="Times New Roman"/>
            </a:endParaRPr>
          </a:p>
          <a:p>
            <a:pPr algn="ctr">
              <a:spcAft>
                <a:spcPts val="0"/>
              </a:spcAft>
            </a:pPr>
            <a:endParaRPr lang="en-US" b="1" dirty="0" smtClean="0">
              <a:solidFill>
                <a:srgbClr val="000000"/>
              </a:solidFill>
              <a:effectLst/>
              <a:latin typeface="Times New Roman"/>
              <a:ea typeface="Times New Roman"/>
            </a:endParaRPr>
          </a:p>
          <a:p>
            <a:pPr algn="ctr">
              <a:spcAft>
                <a:spcPts val="0"/>
              </a:spcAft>
            </a:pPr>
            <a:r>
              <a:rPr lang="en-US" b="1" dirty="0" smtClean="0">
                <a:solidFill>
                  <a:srgbClr val="000000"/>
                </a:solidFill>
                <a:effectLst/>
                <a:latin typeface="Times New Roman"/>
                <a:ea typeface="Times New Roman"/>
              </a:rPr>
              <a:t>REFERENCES</a:t>
            </a:r>
            <a:endParaRPr lang="en-IN" dirty="0" smtClean="0">
              <a:effectLst/>
              <a:latin typeface="Times New Roman"/>
              <a:ea typeface="Times New Roman"/>
            </a:endParaRPr>
          </a:p>
          <a:p>
            <a:pPr>
              <a:spcAft>
                <a:spcPts val="0"/>
              </a:spcAft>
            </a:pPr>
            <a:r>
              <a:rPr lang="en-US" b="1" dirty="0" smtClean="0">
                <a:solidFill>
                  <a:srgbClr val="000000"/>
                </a:solidFill>
                <a:effectLst/>
                <a:latin typeface="Times New Roman"/>
                <a:ea typeface="Times New Roman"/>
              </a:rPr>
              <a:t> </a:t>
            </a:r>
            <a:endParaRPr lang="en-IN" dirty="0" smtClean="0">
              <a:effectLst/>
              <a:latin typeface="Times New Roman"/>
              <a:ea typeface="Times New Roman"/>
            </a:endParaRPr>
          </a:p>
          <a:p>
            <a:pPr algn="just">
              <a:lnSpc>
                <a:spcPct val="150000"/>
              </a:lnSpc>
              <a:spcAft>
                <a:spcPts val="0"/>
              </a:spcAft>
            </a:pPr>
            <a:r>
              <a:rPr lang="en-GB" dirty="0" err="1" smtClean="0">
                <a:effectLst/>
                <a:latin typeface="Times New Roman"/>
                <a:ea typeface="Times New Roman"/>
              </a:rPr>
              <a:t>Aher</a:t>
            </a:r>
            <a:r>
              <a:rPr lang="en-GB" dirty="0" smtClean="0">
                <a:effectLst/>
                <a:latin typeface="Times New Roman"/>
                <a:ea typeface="Times New Roman"/>
              </a:rPr>
              <a:t> R.K. (2009). Effect of </a:t>
            </a:r>
            <a:r>
              <a:rPr lang="en-GB" dirty="0" err="1" smtClean="0">
                <a:effectLst/>
                <a:latin typeface="Times New Roman"/>
                <a:ea typeface="Times New Roman"/>
              </a:rPr>
              <a:t>neem</a:t>
            </a:r>
            <a:r>
              <a:rPr lang="en-GB" dirty="0" smtClean="0">
                <a:effectLst/>
                <a:latin typeface="Times New Roman"/>
                <a:ea typeface="Times New Roman"/>
              </a:rPr>
              <a:t> leaf extract on growth, characteristics and organic constituents of </a:t>
            </a:r>
            <a:r>
              <a:rPr lang="en-GB" i="1" dirty="0" smtClean="0">
                <a:effectLst/>
                <a:latin typeface="Times New Roman"/>
                <a:ea typeface="Times New Roman"/>
              </a:rPr>
              <a:t>T. </a:t>
            </a:r>
            <a:r>
              <a:rPr lang="en-GB" i="1" dirty="0" err="1" smtClean="0">
                <a:effectLst/>
                <a:latin typeface="Times New Roman"/>
                <a:ea typeface="Times New Roman"/>
              </a:rPr>
              <a:t>foenum</a:t>
            </a:r>
            <a:r>
              <a:rPr lang="en-GB" dirty="0" smtClean="0">
                <a:effectLst/>
                <a:latin typeface="Times New Roman"/>
                <a:ea typeface="Times New Roman"/>
              </a:rPr>
              <a:t>. International Journal of Plant Sciences.. 4(1):221-223.</a:t>
            </a:r>
            <a:endParaRPr lang="en-IN" dirty="0" smtClean="0">
              <a:effectLst/>
              <a:latin typeface="Times New Roman"/>
              <a:ea typeface="Times New Roman"/>
            </a:endParaRPr>
          </a:p>
          <a:p>
            <a:pPr>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Bhalerao</a:t>
            </a:r>
            <a:r>
              <a:rPr lang="en-GB" dirty="0" smtClean="0">
                <a:effectLst/>
                <a:latin typeface="Times New Roman"/>
                <a:ea typeface="Times New Roman"/>
              </a:rPr>
              <a:t> </a:t>
            </a:r>
            <a:r>
              <a:rPr lang="en-GB" dirty="0" smtClean="0">
                <a:effectLst/>
                <a:latin typeface="Times New Roman"/>
                <a:ea typeface="Times New Roman"/>
              </a:rPr>
              <a:t>E.B., S.L. </a:t>
            </a:r>
            <a:r>
              <a:rPr lang="en-GB" dirty="0" err="1" smtClean="0">
                <a:effectLst/>
                <a:latin typeface="Times New Roman"/>
                <a:ea typeface="Times New Roman"/>
              </a:rPr>
              <a:t>Laware</a:t>
            </a:r>
            <a:r>
              <a:rPr lang="en-GB" dirty="0" smtClean="0">
                <a:effectLst/>
                <a:latin typeface="Times New Roman"/>
                <a:ea typeface="Times New Roman"/>
              </a:rPr>
              <a:t>, R.R. </a:t>
            </a:r>
            <a:r>
              <a:rPr lang="en-GB" dirty="0" err="1" smtClean="0">
                <a:effectLst/>
                <a:latin typeface="Times New Roman"/>
                <a:ea typeface="Times New Roman"/>
              </a:rPr>
              <a:t>Vaidya</a:t>
            </a:r>
            <a:r>
              <a:rPr lang="en-GB" dirty="0" smtClean="0">
                <a:effectLst/>
                <a:latin typeface="Times New Roman"/>
                <a:ea typeface="Times New Roman"/>
              </a:rPr>
              <a:t> and K.N. </a:t>
            </a:r>
            <a:r>
              <a:rPr lang="en-GB" dirty="0" err="1" smtClean="0">
                <a:effectLst/>
                <a:latin typeface="Times New Roman"/>
                <a:ea typeface="Times New Roman"/>
              </a:rPr>
              <a:t>Dhumal</a:t>
            </a:r>
            <a:r>
              <a:rPr lang="en-GB" dirty="0" smtClean="0">
                <a:effectLst/>
                <a:latin typeface="Times New Roman"/>
                <a:ea typeface="Times New Roman"/>
              </a:rPr>
              <a:t> (2001). Influence of leaf leachates of </a:t>
            </a:r>
            <a:r>
              <a:rPr lang="en-GB" i="1" dirty="0" err="1" smtClean="0">
                <a:effectLst/>
                <a:latin typeface="Times New Roman"/>
                <a:ea typeface="Times New Roman"/>
              </a:rPr>
              <a:t>Pteridium</a:t>
            </a:r>
            <a:r>
              <a:rPr lang="en-GB" i="1" dirty="0" smtClean="0">
                <a:effectLst/>
                <a:latin typeface="Times New Roman"/>
                <a:ea typeface="Times New Roman"/>
              </a:rPr>
              <a:t>  </a:t>
            </a:r>
            <a:r>
              <a:rPr lang="en-GB" dirty="0" smtClean="0">
                <a:effectLst/>
                <a:latin typeface="Times New Roman"/>
                <a:ea typeface="Times New Roman"/>
              </a:rPr>
              <a:t>and  </a:t>
            </a:r>
            <a:r>
              <a:rPr lang="en-GB" i="1" dirty="0" err="1" smtClean="0">
                <a:effectLst/>
                <a:latin typeface="Times New Roman"/>
                <a:ea typeface="Times New Roman"/>
              </a:rPr>
              <a:t>Aspidium</a:t>
            </a:r>
            <a:r>
              <a:rPr lang="en-GB" dirty="0" smtClean="0">
                <a:effectLst/>
                <a:latin typeface="Times New Roman"/>
                <a:ea typeface="Times New Roman"/>
              </a:rPr>
              <a:t>  in physiology of </a:t>
            </a:r>
            <a:r>
              <a:rPr lang="en-GB" dirty="0" err="1" smtClean="0">
                <a:effectLst/>
                <a:latin typeface="Times New Roman"/>
                <a:ea typeface="Times New Roman"/>
              </a:rPr>
              <a:t>Mentha</a:t>
            </a:r>
            <a:r>
              <a:rPr lang="en-GB" dirty="0" smtClean="0">
                <a:effectLst/>
                <a:latin typeface="Times New Roman"/>
                <a:ea typeface="Times New Roman"/>
              </a:rPr>
              <a:t>.  J. Med. and </a:t>
            </a:r>
            <a:r>
              <a:rPr lang="en-GB" dirty="0" err="1" smtClean="0">
                <a:effectLst/>
                <a:latin typeface="Times New Roman"/>
                <a:ea typeface="Times New Roman"/>
              </a:rPr>
              <a:t>Arom</a:t>
            </a:r>
            <a:r>
              <a:rPr lang="en-GB" dirty="0" smtClean="0">
                <a:effectLst/>
                <a:latin typeface="Times New Roman"/>
                <a:ea typeface="Times New Roman"/>
              </a:rPr>
              <a:t>. Plant Sci. 22 (4A) 23 (IA) : 502-504.</a:t>
            </a:r>
            <a:endParaRPr lang="en-IN" dirty="0" smtClean="0">
              <a:effectLst/>
              <a:latin typeface="Times New Roman"/>
              <a:ea typeface="Times New Roman"/>
            </a:endParaRPr>
          </a:p>
          <a:p>
            <a:pPr algn="just">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Bhat</a:t>
            </a:r>
            <a:r>
              <a:rPr lang="en-GB" dirty="0" smtClean="0">
                <a:effectLst/>
                <a:latin typeface="Times New Roman"/>
                <a:ea typeface="Times New Roman"/>
              </a:rPr>
              <a:t> </a:t>
            </a:r>
            <a:r>
              <a:rPr lang="en-GB" dirty="0" smtClean="0">
                <a:effectLst/>
                <a:latin typeface="Times New Roman"/>
                <a:ea typeface="Times New Roman"/>
              </a:rPr>
              <a:t>B.P. and D.S. </a:t>
            </a:r>
            <a:r>
              <a:rPr lang="en-GB" dirty="0" err="1" smtClean="0">
                <a:effectLst/>
                <a:latin typeface="Times New Roman"/>
                <a:ea typeface="Times New Roman"/>
              </a:rPr>
              <a:t>Chauhan</a:t>
            </a:r>
            <a:r>
              <a:rPr lang="en-GB" dirty="0" smtClean="0">
                <a:effectLst/>
                <a:latin typeface="Times New Roman"/>
                <a:ea typeface="Times New Roman"/>
              </a:rPr>
              <a:t> (2000) </a:t>
            </a:r>
            <a:r>
              <a:rPr lang="en-GB" dirty="0" err="1" smtClean="0">
                <a:effectLst/>
                <a:latin typeface="Times New Roman"/>
                <a:ea typeface="Times New Roman"/>
              </a:rPr>
              <a:t>Allelopathic</a:t>
            </a:r>
            <a:r>
              <a:rPr lang="en-GB" dirty="0" smtClean="0">
                <a:effectLst/>
                <a:latin typeface="Times New Roman"/>
                <a:ea typeface="Times New Roman"/>
              </a:rPr>
              <a:t> effects of </a:t>
            </a:r>
            <a:r>
              <a:rPr lang="en-GB" i="1" dirty="0" err="1" smtClean="0">
                <a:effectLst/>
                <a:latin typeface="Times New Roman"/>
                <a:ea typeface="Times New Roman"/>
              </a:rPr>
              <a:t>Quercus</a:t>
            </a:r>
            <a:r>
              <a:rPr lang="en-GB" dirty="0" smtClean="0">
                <a:effectLst/>
                <a:latin typeface="Times New Roman"/>
                <a:ea typeface="Times New Roman"/>
              </a:rPr>
              <a:t> spp. on crops of </a:t>
            </a:r>
            <a:r>
              <a:rPr lang="en-GB" dirty="0" err="1" smtClean="0">
                <a:effectLst/>
                <a:latin typeface="Times New Roman"/>
                <a:ea typeface="Times New Roman"/>
              </a:rPr>
              <a:t>Garlwal</a:t>
            </a:r>
            <a:r>
              <a:rPr lang="en-GB" dirty="0" smtClean="0">
                <a:effectLst/>
                <a:latin typeface="Times New Roman"/>
                <a:ea typeface="Times New Roman"/>
              </a:rPr>
              <a:t> Himalaya.  </a:t>
            </a:r>
            <a:r>
              <a:rPr lang="en-GB" dirty="0" err="1" smtClean="0">
                <a:effectLst/>
                <a:latin typeface="Times New Roman"/>
                <a:ea typeface="Times New Roman"/>
              </a:rPr>
              <a:t>Allelopathy</a:t>
            </a:r>
            <a:r>
              <a:rPr lang="en-GB" dirty="0" smtClean="0">
                <a:effectLst/>
                <a:latin typeface="Times New Roman"/>
                <a:ea typeface="Times New Roman"/>
              </a:rPr>
              <a:t> J. 7 : 265-273.</a:t>
            </a:r>
            <a:endParaRPr lang="en-IN" dirty="0" smtClean="0">
              <a:effectLst/>
              <a:latin typeface="Times New Roman"/>
              <a:ea typeface="Times New Roman"/>
            </a:endParaRPr>
          </a:p>
          <a:p>
            <a:pPr algn="just">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Dabgar</a:t>
            </a:r>
            <a:r>
              <a:rPr lang="en-GB" dirty="0" smtClean="0">
                <a:effectLst/>
                <a:latin typeface="Times New Roman"/>
                <a:ea typeface="Times New Roman"/>
              </a:rPr>
              <a:t> </a:t>
            </a:r>
            <a:r>
              <a:rPr lang="en-GB" dirty="0" smtClean="0">
                <a:effectLst/>
                <a:latin typeface="Times New Roman"/>
                <a:ea typeface="Times New Roman"/>
              </a:rPr>
              <a:t>Y.D. and B.A. </a:t>
            </a:r>
            <a:r>
              <a:rPr lang="en-GB" dirty="0" err="1" smtClean="0">
                <a:effectLst/>
                <a:latin typeface="Times New Roman"/>
                <a:ea typeface="Times New Roman"/>
              </a:rPr>
              <a:t>Kumbhar</a:t>
            </a:r>
            <a:r>
              <a:rPr lang="en-GB" dirty="0" smtClean="0">
                <a:effectLst/>
                <a:latin typeface="Times New Roman"/>
                <a:ea typeface="Times New Roman"/>
              </a:rPr>
              <a:t>, J. </a:t>
            </a:r>
            <a:r>
              <a:rPr lang="en-GB" dirty="0" err="1" smtClean="0">
                <a:effectLst/>
                <a:latin typeface="Times New Roman"/>
                <a:ea typeface="Times New Roman"/>
              </a:rPr>
              <a:t>Biosci</a:t>
            </a:r>
            <a:r>
              <a:rPr lang="en-GB" dirty="0" smtClean="0">
                <a:effectLst/>
                <a:latin typeface="Times New Roman"/>
                <a:ea typeface="Times New Roman"/>
              </a:rPr>
              <a:t>. Res., 2010, 1(3), 212-215.</a:t>
            </a:r>
            <a:endParaRPr lang="en-IN" dirty="0" smtClean="0">
              <a:effectLst/>
              <a:latin typeface="Times New Roman"/>
              <a:ea typeface="Times New Roman"/>
            </a:endParaRPr>
          </a:p>
          <a:p>
            <a:pPr>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Ghodake</a:t>
            </a:r>
            <a:r>
              <a:rPr lang="en-GB" dirty="0" smtClean="0">
                <a:effectLst/>
                <a:latin typeface="Times New Roman"/>
                <a:ea typeface="Times New Roman"/>
              </a:rPr>
              <a:t> </a:t>
            </a:r>
            <a:r>
              <a:rPr lang="en-GB" dirty="0" smtClean="0">
                <a:effectLst/>
                <a:latin typeface="Times New Roman"/>
                <a:ea typeface="Times New Roman"/>
              </a:rPr>
              <a:t>S. D., M. D. </a:t>
            </a:r>
            <a:r>
              <a:rPr lang="en-GB" dirty="0" err="1" smtClean="0">
                <a:effectLst/>
                <a:latin typeface="Times New Roman"/>
                <a:ea typeface="Times New Roman"/>
              </a:rPr>
              <a:t>Jagtap</a:t>
            </a:r>
            <a:r>
              <a:rPr lang="en-GB" dirty="0" smtClean="0">
                <a:effectLst/>
                <a:latin typeface="Times New Roman"/>
                <a:ea typeface="Times New Roman"/>
              </a:rPr>
              <a:t> and M. B. </a:t>
            </a:r>
            <a:r>
              <a:rPr lang="en-GB" dirty="0" err="1" smtClean="0">
                <a:effectLst/>
                <a:latin typeface="Times New Roman"/>
                <a:ea typeface="Times New Roman"/>
              </a:rPr>
              <a:t>Kanade</a:t>
            </a:r>
            <a:r>
              <a:rPr lang="en-GB" dirty="0" smtClean="0">
                <a:effectLst/>
                <a:latin typeface="Times New Roman"/>
                <a:ea typeface="Times New Roman"/>
              </a:rPr>
              <a:t> ( 2012). </a:t>
            </a:r>
            <a:r>
              <a:rPr lang="en-GB" dirty="0" err="1" smtClean="0">
                <a:effectLst/>
                <a:latin typeface="Times New Roman"/>
                <a:ea typeface="Times New Roman"/>
              </a:rPr>
              <a:t>Allelopathic</a:t>
            </a:r>
            <a:r>
              <a:rPr lang="en-GB" dirty="0" smtClean="0">
                <a:effectLst/>
                <a:latin typeface="Times New Roman"/>
                <a:ea typeface="Times New Roman"/>
              </a:rPr>
              <a:t> effect of three </a:t>
            </a:r>
            <a:r>
              <a:rPr lang="en-GB" i="1" dirty="0" smtClean="0">
                <a:effectLst/>
                <a:latin typeface="Times New Roman"/>
                <a:ea typeface="Times New Roman"/>
              </a:rPr>
              <a:t>Euphorbia </a:t>
            </a:r>
            <a:r>
              <a:rPr lang="en-GB" dirty="0" smtClean="0">
                <a:effectLst/>
                <a:latin typeface="Times New Roman"/>
                <a:ea typeface="Times New Roman"/>
              </a:rPr>
              <a:t>species on seed germination and seedling growth of wheat.  Annals of Biological Research, 2012, 3 (10):4801-4803.</a:t>
            </a:r>
            <a:endParaRPr lang="en-IN" dirty="0" smtClean="0">
              <a:effectLst/>
              <a:latin typeface="Times New Roman"/>
              <a:ea typeface="Times New Roman"/>
            </a:endParaRPr>
          </a:p>
          <a:p>
            <a:pPr>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Inderjit</a:t>
            </a:r>
            <a:r>
              <a:rPr lang="en-GB" dirty="0" smtClean="0">
                <a:effectLst/>
                <a:latin typeface="Times New Roman"/>
                <a:ea typeface="Times New Roman"/>
              </a:rPr>
              <a:t> </a:t>
            </a:r>
            <a:r>
              <a:rPr lang="en-GB" dirty="0" smtClean="0">
                <a:effectLst/>
                <a:latin typeface="Times New Roman"/>
                <a:ea typeface="Times New Roman"/>
              </a:rPr>
              <a:t>M. and  </a:t>
            </a:r>
            <a:r>
              <a:rPr lang="en-GB" dirty="0" err="1" smtClean="0">
                <a:effectLst/>
                <a:latin typeface="Times New Roman"/>
                <a:ea typeface="Times New Roman"/>
              </a:rPr>
              <a:t>Dakshini</a:t>
            </a:r>
            <a:r>
              <a:rPr lang="en-GB" dirty="0" smtClean="0">
                <a:effectLst/>
                <a:latin typeface="Times New Roman"/>
                <a:ea typeface="Times New Roman"/>
              </a:rPr>
              <a:t>, K.M. (1995): On laboratory bioassays in </a:t>
            </a:r>
            <a:r>
              <a:rPr lang="en-GB" dirty="0" err="1" smtClean="0">
                <a:effectLst/>
                <a:latin typeface="Times New Roman"/>
                <a:ea typeface="Times New Roman"/>
              </a:rPr>
              <a:t>allelopathy</a:t>
            </a:r>
            <a:r>
              <a:rPr lang="en-GB" dirty="0" smtClean="0">
                <a:effectLst/>
                <a:latin typeface="Times New Roman"/>
                <a:ea typeface="Times New Roman"/>
              </a:rPr>
              <a:t>. The Botanical Review, 61(1), 28 – 44. </a:t>
            </a:r>
            <a:endParaRPr lang="en-IN" dirty="0">
              <a:effectLst/>
              <a:latin typeface="Times New Roman"/>
              <a:ea typeface="Times New Roman"/>
            </a:endParaRPr>
          </a:p>
        </p:txBody>
      </p:sp>
    </p:spTree>
    <p:extLst>
      <p:ext uri="{BB962C8B-B14F-4D97-AF65-F5344CB8AC3E}">
        <p14:creationId xmlns:p14="http://schemas.microsoft.com/office/powerpoint/2010/main" val="1614209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503393"/>
            <a:ext cx="7992888" cy="8956298"/>
          </a:xfrm>
          <a:prstGeom prst="rect">
            <a:avLst/>
          </a:prstGeom>
        </p:spPr>
        <p:txBody>
          <a:bodyPr wrap="square">
            <a:spAutoFit/>
          </a:bodyPr>
          <a:lstStyle/>
          <a:p>
            <a:pPr>
              <a:lnSpc>
                <a:spcPct val="150000"/>
              </a:lnSpc>
              <a:spcAft>
                <a:spcPts val="0"/>
              </a:spcAft>
            </a:pPr>
            <a:endParaRPr lang="en-GB" dirty="0" smtClean="0">
              <a:solidFill>
                <a:srgbClr val="000000"/>
              </a:solidFill>
              <a:effectLst/>
              <a:latin typeface="Times New Roman"/>
              <a:ea typeface="Times New Roman"/>
              <a:cs typeface="Cambria"/>
            </a:endParaRPr>
          </a:p>
          <a:p>
            <a:pPr>
              <a:lnSpc>
                <a:spcPct val="150000"/>
              </a:lnSpc>
              <a:spcAft>
                <a:spcPts val="0"/>
              </a:spcAft>
            </a:pPr>
            <a:endParaRPr lang="en-GB" dirty="0">
              <a:solidFill>
                <a:srgbClr val="000000"/>
              </a:solidFill>
              <a:latin typeface="Times New Roman"/>
              <a:ea typeface="Times New Roman"/>
              <a:cs typeface="Cambria"/>
            </a:endParaRPr>
          </a:p>
          <a:p>
            <a:pPr>
              <a:lnSpc>
                <a:spcPct val="150000"/>
              </a:lnSpc>
              <a:spcAft>
                <a:spcPts val="0"/>
              </a:spcAft>
            </a:pPr>
            <a:endParaRPr lang="en-GB" dirty="0" smtClean="0">
              <a:solidFill>
                <a:srgbClr val="000000"/>
              </a:solidFill>
              <a:effectLst/>
              <a:latin typeface="Times New Roman"/>
              <a:ea typeface="Times New Roman"/>
              <a:cs typeface="Cambria"/>
            </a:endParaRPr>
          </a:p>
          <a:p>
            <a:pPr>
              <a:lnSpc>
                <a:spcPct val="150000"/>
              </a:lnSpc>
              <a:spcAft>
                <a:spcPts val="0"/>
              </a:spcAft>
            </a:pPr>
            <a:endParaRPr lang="en-GB" dirty="0">
              <a:solidFill>
                <a:srgbClr val="000000"/>
              </a:solidFill>
              <a:latin typeface="Times New Roman"/>
              <a:ea typeface="Times New Roman"/>
              <a:cs typeface="Cambria"/>
            </a:endParaRPr>
          </a:p>
          <a:p>
            <a:pPr>
              <a:lnSpc>
                <a:spcPct val="150000"/>
              </a:lnSpc>
              <a:spcAft>
                <a:spcPts val="0"/>
              </a:spcAft>
            </a:pPr>
            <a:endParaRPr lang="en-GB" dirty="0" smtClean="0">
              <a:solidFill>
                <a:srgbClr val="000000"/>
              </a:solidFill>
              <a:effectLst/>
              <a:latin typeface="Times New Roman"/>
              <a:ea typeface="Times New Roman"/>
              <a:cs typeface="Cambria"/>
            </a:endParaRPr>
          </a:p>
          <a:p>
            <a:pPr>
              <a:lnSpc>
                <a:spcPct val="150000"/>
              </a:lnSpc>
              <a:spcAft>
                <a:spcPts val="0"/>
              </a:spcAft>
            </a:pPr>
            <a:endParaRPr lang="en-GB" dirty="0">
              <a:solidFill>
                <a:srgbClr val="000000"/>
              </a:solidFill>
              <a:latin typeface="Times New Roman"/>
              <a:ea typeface="Times New Roman"/>
              <a:cs typeface="Cambria"/>
            </a:endParaRPr>
          </a:p>
          <a:p>
            <a:pPr>
              <a:lnSpc>
                <a:spcPct val="150000"/>
              </a:lnSpc>
              <a:spcAft>
                <a:spcPts val="0"/>
              </a:spcAft>
            </a:pPr>
            <a:endParaRPr lang="en-GB" dirty="0" smtClean="0">
              <a:solidFill>
                <a:srgbClr val="000000"/>
              </a:solidFill>
              <a:effectLst/>
              <a:latin typeface="Times New Roman"/>
              <a:ea typeface="Times New Roman"/>
              <a:cs typeface="Cambria"/>
            </a:endParaRPr>
          </a:p>
          <a:p>
            <a:pPr>
              <a:lnSpc>
                <a:spcPct val="150000"/>
              </a:lnSpc>
              <a:spcAft>
                <a:spcPts val="0"/>
              </a:spcAft>
            </a:pPr>
            <a:r>
              <a:rPr lang="en-GB" dirty="0" smtClean="0">
                <a:solidFill>
                  <a:srgbClr val="000000"/>
                </a:solidFill>
                <a:effectLst/>
                <a:latin typeface="Times New Roman"/>
                <a:ea typeface="Times New Roman"/>
                <a:cs typeface="Cambria"/>
              </a:rPr>
              <a:t>MacDonald </a:t>
            </a:r>
            <a:r>
              <a:rPr lang="en-GB" dirty="0" err="1" smtClean="0">
                <a:solidFill>
                  <a:srgbClr val="000000"/>
                </a:solidFill>
                <a:effectLst/>
                <a:latin typeface="Times New Roman"/>
                <a:ea typeface="Times New Roman"/>
                <a:cs typeface="Cambria"/>
              </a:rPr>
              <a:t>Idu</a:t>
            </a:r>
            <a:r>
              <a:rPr lang="en-GB" dirty="0" smtClean="0">
                <a:solidFill>
                  <a:srgbClr val="000000"/>
                </a:solidFill>
                <a:effectLst/>
                <a:latin typeface="Times New Roman"/>
                <a:ea typeface="Times New Roman"/>
                <a:cs typeface="Cambria"/>
              </a:rPr>
              <a:t>  (2014).  Studies on the </a:t>
            </a:r>
            <a:r>
              <a:rPr lang="en-GB" dirty="0" err="1" smtClean="0">
                <a:solidFill>
                  <a:srgbClr val="000000"/>
                </a:solidFill>
                <a:effectLst/>
                <a:latin typeface="Times New Roman"/>
                <a:ea typeface="Times New Roman"/>
                <a:cs typeface="Cambria"/>
              </a:rPr>
              <a:t>allelopathic</a:t>
            </a:r>
            <a:r>
              <a:rPr lang="en-GB" dirty="0" smtClean="0">
                <a:solidFill>
                  <a:srgbClr val="000000"/>
                </a:solidFill>
                <a:effectLst/>
                <a:latin typeface="Times New Roman"/>
                <a:ea typeface="Times New Roman"/>
                <a:cs typeface="Cambria"/>
              </a:rPr>
              <a:t> effect of aqueous extract of </a:t>
            </a:r>
            <a:r>
              <a:rPr lang="en-GB" i="1" dirty="0" smtClean="0">
                <a:solidFill>
                  <a:srgbClr val="000000"/>
                </a:solidFill>
                <a:effectLst/>
                <a:latin typeface="Times New Roman"/>
                <a:ea typeface="Times New Roman"/>
                <a:cs typeface="Cambria"/>
              </a:rPr>
              <a:t>Ageratum </a:t>
            </a:r>
            <a:r>
              <a:rPr lang="en-GB" i="1" dirty="0" err="1" smtClean="0">
                <a:solidFill>
                  <a:srgbClr val="000000"/>
                </a:solidFill>
                <a:effectLst/>
                <a:latin typeface="Times New Roman"/>
                <a:ea typeface="Times New Roman"/>
                <a:cs typeface="Cambria"/>
              </a:rPr>
              <a:t>conyzoides</a:t>
            </a:r>
            <a:r>
              <a:rPr lang="en-GB" dirty="0" smtClean="0">
                <a:solidFill>
                  <a:srgbClr val="000000"/>
                </a:solidFill>
                <a:effectLst/>
                <a:latin typeface="Times New Roman"/>
                <a:ea typeface="Times New Roman"/>
                <a:cs typeface="Cambria"/>
              </a:rPr>
              <a:t> </a:t>
            </a:r>
            <a:r>
              <a:rPr lang="en-GB" dirty="0" err="1" smtClean="0">
                <a:solidFill>
                  <a:srgbClr val="000000"/>
                </a:solidFill>
                <a:effectLst/>
                <a:latin typeface="Times New Roman"/>
                <a:ea typeface="Times New Roman"/>
                <a:cs typeface="Cambria"/>
              </a:rPr>
              <a:t>Asteraceae</a:t>
            </a:r>
            <a:r>
              <a:rPr lang="en-GB" dirty="0" smtClean="0">
                <a:solidFill>
                  <a:srgbClr val="000000"/>
                </a:solidFill>
                <a:effectLst/>
                <a:latin typeface="Times New Roman"/>
                <a:ea typeface="Times New Roman"/>
                <a:cs typeface="Cambria"/>
              </a:rPr>
              <a:t> L. on seedling growth of </a:t>
            </a:r>
            <a:r>
              <a:rPr lang="en-GB" i="1" dirty="0" smtClean="0">
                <a:solidFill>
                  <a:srgbClr val="000000"/>
                </a:solidFill>
                <a:effectLst/>
                <a:latin typeface="Times New Roman"/>
                <a:ea typeface="Times New Roman"/>
                <a:cs typeface="Cambria"/>
              </a:rPr>
              <a:t>Sorghum </a:t>
            </a:r>
            <a:r>
              <a:rPr lang="en-GB" i="1" dirty="0" err="1" smtClean="0">
                <a:solidFill>
                  <a:srgbClr val="000000"/>
                </a:solidFill>
                <a:effectLst/>
                <a:latin typeface="Times New Roman"/>
                <a:ea typeface="Times New Roman"/>
                <a:cs typeface="Cambria"/>
              </a:rPr>
              <a:t>bicolor</a:t>
            </a:r>
            <a:r>
              <a:rPr lang="en-GB" dirty="0" smtClean="0">
                <a:solidFill>
                  <a:srgbClr val="000000"/>
                </a:solidFill>
                <a:effectLst/>
                <a:latin typeface="Times New Roman"/>
                <a:ea typeface="Times New Roman"/>
                <a:cs typeface="Cambria"/>
              </a:rPr>
              <a:t> Linn. (</a:t>
            </a:r>
            <a:r>
              <a:rPr lang="en-GB" dirty="0" err="1" smtClean="0">
                <a:solidFill>
                  <a:srgbClr val="000000"/>
                </a:solidFill>
                <a:effectLst/>
                <a:latin typeface="Times New Roman"/>
                <a:ea typeface="Times New Roman"/>
                <a:cs typeface="Cambria"/>
              </a:rPr>
              <a:t>Poaceae</a:t>
            </a:r>
            <a:r>
              <a:rPr lang="en-GB" dirty="0" smtClean="0">
                <a:solidFill>
                  <a:srgbClr val="000000"/>
                </a:solidFill>
                <a:effectLst/>
                <a:latin typeface="Times New Roman"/>
                <a:ea typeface="Times New Roman"/>
                <a:cs typeface="Cambria"/>
              </a:rPr>
              <a:t>).  Academia Journal of Agricultural Research 2(3): 074-79, </a:t>
            </a:r>
            <a:endParaRPr lang="en-IN" dirty="0" smtClean="0">
              <a:solidFill>
                <a:srgbClr val="000000"/>
              </a:solidFill>
              <a:effectLst/>
              <a:latin typeface="Cambria"/>
              <a:ea typeface="Times New Roman"/>
              <a:cs typeface="Cambria"/>
            </a:endParaRPr>
          </a:p>
          <a:p>
            <a:pPr>
              <a:lnSpc>
                <a:spcPct val="150000"/>
              </a:lnSpc>
              <a:spcAft>
                <a:spcPts val="0"/>
              </a:spcAft>
            </a:pPr>
            <a:r>
              <a:rPr lang="en-GB" dirty="0" smtClean="0">
                <a:effectLst/>
                <a:latin typeface="Times New Roman"/>
                <a:ea typeface="Times New Roman"/>
              </a:rPr>
              <a:t> </a:t>
            </a:r>
            <a:r>
              <a:rPr lang="en-GB" dirty="0" err="1" smtClean="0">
                <a:effectLst/>
                <a:latin typeface="Times New Roman"/>
                <a:ea typeface="Times New Roman"/>
              </a:rPr>
              <a:t>Reigosa</a:t>
            </a:r>
            <a:r>
              <a:rPr lang="en-GB" dirty="0" smtClean="0">
                <a:effectLst/>
                <a:latin typeface="Times New Roman"/>
                <a:ea typeface="Times New Roman"/>
              </a:rPr>
              <a:t>, M.J. , Sánchez-</a:t>
            </a:r>
            <a:r>
              <a:rPr lang="en-GB" dirty="0" err="1" smtClean="0">
                <a:effectLst/>
                <a:latin typeface="Times New Roman"/>
                <a:ea typeface="Times New Roman"/>
              </a:rPr>
              <a:t>Moreiras</a:t>
            </a:r>
            <a:r>
              <a:rPr lang="en-GB" dirty="0" smtClean="0">
                <a:effectLst/>
                <a:latin typeface="Times New Roman"/>
                <a:ea typeface="Times New Roman"/>
              </a:rPr>
              <a:t>, A. &amp; González, L. (1999): </a:t>
            </a:r>
            <a:r>
              <a:rPr lang="en-GB" dirty="0" err="1" smtClean="0">
                <a:effectLst/>
                <a:latin typeface="Times New Roman"/>
                <a:ea typeface="Times New Roman"/>
              </a:rPr>
              <a:t>Ecophysiological</a:t>
            </a:r>
            <a:r>
              <a:rPr lang="en-GB" dirty="0" smtClean="0">
                <a:effectLst/>
                <a:latin typeface="Times New Roman"/>
                <a:ea typeface="Times New Roman"/>
              </a:rPr>
              <a:t> approach in </a:t>
            </a:r>
            <a:r>
              <a:rPr lang="en-GB" dirty="0" err="1" smtClean="0">
                <a:effectLst/>
                <a:latin typeface="Times New Roman"/>
                <a:ea typeface="Times New Roman"/>
              </a:rPr>
              <a:t>allelopathy</a:t>
            </a:r>
            <a:r>
              <a:rPr lang="en-GB" dirty="0" smtClean="0">
                <a:effectLst/>
                <a:latin typeface="Times New Roman"/>
                <a:ea typeface="Times New Roman"/>
              </a:rPr>
              <a:t>. Critical Reviews in Plant Sciences, 18(5), 577 – 608 </a:t>
            </a:r>
            <a:endParaRPr lang="en-IN" dirty="0" smtClean="0">
              <a:effectLst/>
              <a:latin typeface="Times New Roman"/>
              <a:ea typeface="Times New Roman"/>
            </a:endParaRPr>
          </a:p>
          <a:p>
            <a:pPr>
              <a:lnSpc>
                <a:spcPct val="150000"/>
              </a:lnSpc>
              <a:spcAft>
                <a:spcPts val="0"/>
              </a:spcAft>
            </a:pPr>
            <a:r>
              <a:rPr lang="en-GB" dirty="0" smtClean="0">
                <a:effectLst/>
                <a:latin typeface="Times New Roman"/>
                <a:ea typeface="Times New Roman"/>
              </a:rPr>
              <a:t> Rice, E.L. (1984): </a:t>
            </a:r>
            <a:r>
              <a:rPr lang="en-GB" dirty="0" err="1" smtClean="0">
                <a:effectLst/>
                <a:latin typeface="Times New Roman"/>
                <a:ea typeface="Times New Roman"/>
              </a:rPr>
              <a:t>Allelopathy</a:t>
            </a:r>
            <a:r>
              <a:rPr lang="en-GB" dirty="0" smtClean="0">
                <a:effectLst/>
                <a:latin typeface="Times New Roman"/>
                <a:ea typeface="Times New Roman"/>
              </a:rPr>
              <a:t>. USA, Academic Press. 2nd edition</a:t>
            </a:r>
            <a:endParaRPr lang="en-IN" dirty="0" smtClean="0">
              <a:effectLst/>
              <a:latin typeface="Times New Roman"/>
              <a:ea typeface="Times New Roman"/>
            </a:endParaRPr>
          </a:p>
          <a:p>
            <a:pPr algn="just" fontAlgn="base">
              <a:lnSpc>
                <a:spcPct val="150000"/>
              </a:lnSpc>
              <a:spcAft>
                <a:spcPts val="0"/>
              </a:spcAft>
            </a:pPr>
            <a:r>
              <a:rPr lang="en-GB" dirty="0" smtClean="0">
                <a:effectLst/>
                <a:latin typeface="Times New Roman"/>
                <a:ea typeface="Times New Roman"/>
              </a:rPr>
              <a:t> Turk M.A. and A.M. </a:t>
            </a:r>
            <a:r>
              <a:rPr lang="en-GB" dirty="0" err="1" smtClean="0">
                <a:effectLst/>
                <a:latin typeface="Times New Roman"/>
                <a:ea typeface="Times New Roman"/>
              </a:rPr>
              <a:t>Tawara</a:t>
            </a:r>
            <a:r>
              <a:rPr lang="en-GB" dirty="0" smtClean="0">
                <a:effectLst/>
                <a:latin typeface="Times New Roman"/>
                <a:ea typeface="Times New Roman"/>
              </a:rPr>
              <a:t> (2003). </a:t>
            </a:r>
            <a:r>
              <a:rPr lang="en-GB" dirty="0" err="1" smtClean="0">
                <a:effectLst/>
                <a:latin typeface="Times New Roman"/>
                <a:ea typeface="Times New Roman"/>
              </a:rPr>
              <a:t>Allelopathic</a:t>
            </a:r>
            <a:r>
              <a:rPr lang="en-GB" dirty="0" smtClean="0">
                <a:effectLst/>
                <a:latin typeface="Times New Roman"/>
                <a:ea typeface="Times New Roman"/>
              </a:rPr>
              <a:t> effect of black mustard (</a:t>
            </a:r>
            <a:r>
              <a:rPr lang="en-GB" i="1" dirty="0" smtClean="0">
                <a:effectLst/>
                <a:latin typeface="Times New Roman"/>
                <a:ea typeface="Times New Roman"/>
              </a:rPr>
              <a:t>Brassica </a:t>
            </a:r>
            <a:r>
              <a:rPr lang="en-GB" i="1" dirty="0" err="1" smtClean="0">
                <a:effectLst/>
                <a:latin typeface="Times New Roman"/>
                <a:ea typeface="Times New Roman"/>
              </a:rPr>
              <a:t>nigra</a:t>
            </a:r>
            <a:r>
              <a:rPr lang="en-GB" dirty="0" smtClean="0">
                <a:effectLst/>
                <a:latin typeface="Times New Roman"/>
                <a:ea typeface="Times New Roman"/>
              </a:rPr>
              <a:t> L.) on</a:t>
            </a:r>
            <a:endParaRPr lang="en-IN" dirty="0" smtClean="0">
              <a:effectLst/>
              <a:latin typeface="Times New Roman"/>
              <a:ea typeface="Times New Roman"/>
            </a:endParaRPr>
          </a:p>
          <a:p>
            <a:pPr algn="just" fontAlgn="base">
              <a:lnSpc>
                <a:spcPct val="150000"/>
              </a:lnSpc>
              <a:spcAft>
                <a:spcPts val="0"/>
              </a:spcAft>
            </a:pPr>
            <a:r>
              <a:rPr lang="en-GB" dirty="0" smtClean="0">
                <a:effectLst/>
                <a:latin typeface="Times New Roman"/>
                <a:ea typeface="Times New Roman"/>
              </a:rPr>
              <a:t> germination and growth of wild oat (</a:t>
            </a:r>
            <a:r>
              <a:rPr lang="en-GB" i="1" dirty="0" err="1" smtClean="0">
                <a:effectLst/>
                <a:latin typeface="Times New Roman"/>
                <a:ea typeface="Times New Roman"/>
              </a:rPr>
              <a:t>Avena</a:t>
            </a:r>
            <a:r>
              <a:rPr lang="en-GB" i="1" dirty="0" smtClean="0">
                <a:effectLst/>
                <a:latin typeface="Times New Roman"/>
                <a:ea typeface="Times New Roman"/>
              </a:rPr>
              <a:t> </a:t>
            </a:r>
            <a:r>
              <a:rPr lang="en-GB" i="1" dirty="0" err="1" smtClean="0">
                <a:effectLst/>
                <a:latin typeface="Times New Roman"/>
                <a:ea typeface="Times New Roman"/>
              </a:rPr>
              <a:t>fatua</a:t>
            </a:r>
            <a:r>
              <a:rPr lang="en-GB" dirty="0" smtClean="0">
                <a:effectLst/>
                <a:latin typeface="Times New Roman"/>
                <a:ea typeface="Times New Roman"/>
              </a:rPr>
              <a:t> L.). </a:t>
            </a:r>
            <a:r>
              <a:rPr lang="en-GB" u="none" strike="noStrike" dirty="0" smtClean="0">
                <a:solidFill>
                  <a:srgbClr val="0000FF"/>
                </a:solidFill>
                <a:effectLst/>
                <a:latin typeface="Times New Roman"/>
                <a:ea typeface="Times New Roman"/>
                <a:hlinkClick r:id="rId3" tooltip="Go to Crop Protection on ScienceDirect"/>
              </a:rPr>
              <a:t>Crop Protection</a:t>
            </a:r>
            <a:r>
              <a:rPr lang="en-GB" dirty="0" smtClean="0">
                <a:effectLst/>
                <a:latin typeface="Times New Roman"/>
                <a:ea typeface="Times New Roman"/>
              </a:rPr>
              <a:t>. </a:t>
            </a:r>
            <a:r>
              <a:rPr lang="en-GB" u="none" strike="noStrike" dirty="0" smtClean="0">
                <a:solidFill>
                  <a:srgbClr val="0000FF"/>
                </a:solidFill>
                <a:effectLst/>
                <a:latin typeface="Times New Roman"/>
                <a:ea typeface="Times New Roman"/>
                <a:hlinkClick r:id="rId4" tooltip="Go to table of contents for this volume/issue"/>
              </a:rPr>
              <a:t>Volume 22, Issue 4</a:t>
            </a:r>
            <a:r>
              <a:rPr lang="en-GB" dirty="0" smtClean="0">
                <a:effectLst/>
                <a:latin typeface="Times New Roman"/>
                <a:ea typeface="Times New Roman"/>
              </a:rPr>
              <a:t>, May 2003, Pages 673–677.</a:t>
            </a:r>
            <a:endParaRPr lang="en-IN" dirty="0" smtClean="0">
              <a:effectLst/>
              <a:latin typeface="Times New Roman"/>
              <a:ea typeface="Times New Roman"/>
            </a:endParaRPr>
          </a:p>
          <a:p>
            <a:pPr algn="just">
              <a:lnSpc>
                <a:spcPct val="150000"/>
              </a:lnSpc>
              <a:spcAft>
                <a:spcPts val="0"/>
              </a:spcAft>
            </a:pPr>
            <a:r>
              <a:rPr lang="en-GB" dirty="0" err="1" smtClean="0">
                <a:effectLst/>
                <a:latin typeface="Times New Roman"/>
                <a:ea typeface="Times New Roman"/>
              </a:rPr>
              <a:t>Tripathi</a:t>
            </a:r>
            <a:r>
              <a:rPr lang="en-GB" dirty="0" smtClean="0">
                <a:effectLst/>
                <a:latin typeface="Times New Roman"/>
                <a:ea typeface="Times New Roman"/>
              </a:rPr>
              <a:t> S.A., </a:t>
            </a:r>
            <a:r>
              <a:rPr lang="en-GB" dirty="0" err="1" smtClean="0">
                <a:effectLst/>
                <a:latin typeface="Times New Roman"/>
                <a:ea typeface="Times New Roman"/>
              </a:rPr>
              <a:t>Tripathi</a:t>
            </a:r>
            <a:r>
              <a:rPr lang="en-GB" dirty="0" smtClean="0">
                <a:effectLst/>
                <a:latin typeface="Times New Roman"/>
                <a:ea typeface="Times New Roman"/>
              </a:rPr>
              <a:t> D.C and S. </a:t>
            </a:r>
            <a:r>
              <a:rPr lang="en-GB" dirty="0" err="1" smtClean="0">
                <a:effectLst/>
                <a:latin typeface="Times New Roman"/>
                <a:ea typeface="Times New Roman"/>
              </a:rPr>
              <a:t>Paroha</a:t>
            </a:r>
            <a:r>
              <a:rPr lang="en-GB" dirty="0" smtClean="0">
                <a:effectLst/>
                <a:latin typeface="Times New Roman"/>
                <a:ea typeface="Times New Roman"/>
              </a:rPr>
              <a:t> (2000). Effect of </a:t>
            </a:r>
            <a:r>
              <a:rPr lang="en-GB" i="1" dirty="0" err="1" smtClean="0">
                <a:effectLst/>
                <a:latin typeface="Times New Roman"/>
                <a:ea typeface="Times New Roman"/>
              </a:rPr>
              <a:t>Dalbergia</a:t>
            </a:r>
            <a:r>
              <a:rPr lang="en-GB" i="1" dirty="0" smtClean="0">
                <a:effectLst/>
                <a:latin typeface="Times New Roman"/>
                <a:ea typeface="Times New Roman"/>
              </a:rPr>
              <a:t> </a:t>
            </a:r>
            <a:r>
              <a:rPr lang="en-GB" i="1" dirty="0" err="1" smtClean="0">
                <a:effectLst/>
                <a:latin typeface="Times New Roman"/>
                <a:ea typeface="Times New Roman"/>
              </a:rPr>
              <a:t>sissoo</a:t>
            </a:r>
            <a:r>
              <a:rPr lang="en-GB" dirty="0" smtClean="0">
                <a:effectLst/>
                <a:latin typeface="Times New Roman"/>
                <a:ea typeface="Times New Roman"/>
              </a:rPr>
              <a:t> extracts, </a:t>
            </a:r>
            <a:r>
              <a:rPr lang="en-GB" i="1" dirty="0" smtClean="0">
                <a:effectLst/>
                <a:latin typeface="Times New Roman"/>
                <a:ea typeface="Times New Roman"/>
              </a:rPr>
              <a:t>Rhizobium </a:t>
            </a:r>
            <a:r>
              <a:rPr lang="en-GB" dirty="0" smtClean="0">
                <a:effectLst/>
                <a:latin typeface="Times New Roman"/>
                <a:ea typeface="Times New Roman"/>
              </a:rPr>
              <a:t>and nitrogen on germination, growth and yield of </a:t>
            </a:r>
            <a:r>
              <a:rPr lang="en-GB" i="1" dirty="0" err="1" smtClean="0">
                <a:effectLst/>
                <a:latin typeface="Times New Roman"/>
                <a:ea typeface="Times New Roman"/>
              </a:rPr>
              <a:t>Vigna</a:t>
            </a:r>
            <a:r>
              <a:rPr lang="en-GB" i="1" dirty="0" smtClean="0">
                <a:effectLst/>
                <a:latin typeface="Times New Roman"/>
                <a:ea typeface="Times New Roman"/>
              </a:rPr>
              <a:t> </a:t>
            </a:r>
            <a:r>
              <a:rPr lang="en-GB" i="1" dirty="0" err="1" smtClean="0">
                <a:effectLst/>
                <a:latin typeface="Times New Roman"/>
                <a:ea typeface="Times New Roman"/>
              </a:rPr>
              <a:t>radiata</a:t>
            </a:r>
            <a:r>
              <a:rPr lang="en-GB" dirty="0" smtClean="0">
                <a:effectLst/>
                <a:latin typeface="Times New Roman"/>
                <a:ea typeface="Times New Roman"/>
              </a:rPr>
              <a:t>.  </a:t>
            </a:r>
            <a:r>
              <a:rPr lang="en-GB" dirty="0" err="1" smtClean="0">
                <a:effectLst/>
                <a:latin typeface="Times New Roman"/>
                <a:ea typeface="Times New Roman"/>
              </a:rPr>
              <a:t>Allelopathy</a:t>
            </a:r>
            <a:r>
              <a:rPr lang="en-GB" dirty="0" smtClean="0">
                <a:effectLst/>
                <a:latin typeface="Times New Roman"/>
                <a:ea typeface="Times New Roman"/>
              </a:rPr>
              <a:t> J.  7(2) : 255-264.</a:t>
            </a:r>
            <a:endParaRPr lang="en-IN" dirty="0" smtClean="0">
              <a:effectLst/>
              <a:latin typeface="Times New Roman"/>
              <a:ea typeface="Times New Roman"/>
            </a:endParaRPr>
          </a:p>
          <a:p>
            <a:r>
              <a:rPr lang="en-GB" dirty="0" smtClean="0">
                <a:effectLst/>
                <a:latin typeface="Times New Roman"/>
                <a:ea typeface="Times New Roman"/>
              </a:rPr>
              <a:t/>
            </a:r>
            <a:br>
              <a:rPr lang="en-GB" dirty="0" smtClean="0">
                <a:effectLst/>
                <a:latin typeface="Times New Roman"/>
                <a:ea typeface="Times New Roman"/>
              </a:rPr>
            </a:br>
            <a:endParaRPr lang="en-IN" dirty="0"/>
          </a:p>
        </p:txBody>
      </p:sp>
    </p:spTree>
    <p:extLst>
      <p:ext uri="{BB962C8B-B14F-4D97-AF65-F5344CB8AC3E}">
        <p14:creationId xmlns:p14="http://schemas.microsoft.com/office/powerpoint/2010/main" val="511109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smtClean="0">
                <a:solidFill>
                  <a:srgbClr val="FF0000"/>
                </a:solidFill>
              </a:rPr>
              <a:t/>
            </a:r>
            <a:br>
              <a:rPr lang="en-US" sz="6600" dirty="0" smtClean="0">
                <a:solidFill>
                  <a:srgbClr val="FF0000"/>
                </a:solidFill>
              </a:rPr>
            </a:br>
            <a:r>
              <a:rPr lang="en-US" sz="6600" dirty="0">
                <a:solidFill>
                  <a:srgbClr val="FF0000"/>
                </a:solidFill>
              </a:rPr>
              <a:t/>
            </a:r>
            <a:br>
              <a:rPr lang="en-US" sz="6600" dirty="0">
                <a:solidFill>
                  <a:srgbClr val="FF0000"/>
                </a:solidFill>
              </a:rPr>
            </a:br>
            <a:r>
              <a:rPr lang="en-US" sz="6600" dirty="0" smtClean="0">
                <a:solidFill>
                  <a:srgbClr val="FF0000"/>
                </a:solidFill>
              </a:rPr>
              <a:t/>
            </a:r>
            <a:br>
              <a:rPr lang="en-US" sz="6600" dirty="0" smtClean="0">
                <a:solidFill>
                  <a:srgbClr val="FF0000"/>
                </a:solidFill>
              </a:rPr>
            </a:br>
            <a:r>
              <a:rPr lang="en-US" sz="6600" dirty="0" smtClean="0">
                <a:solidFill>
                  <a:srgbClr val="FF0000"/>
                </a:solidFill>
              </a:rPr>
              <a:t>Thanks…</a:t>
            </a:r>
            <a:endParaRPr lang="en-IN" sz="6600" dirty="0">
              <a:solidFill>
                <a:srgbClr val="FF0000"/>
              </a:solidFill>
            </a:endParaRPr>
          </a:p>
        </p:txBody>
      </p:sp>
    </p:spTree>
    <p:extLst>
      <p:ext uri="{BB962C8B-B14F-4D97-AF65-F5344CB8AC3E}">
        <p14:creationId xmlns:p14="http://schemas.microsoft.com/office/powerpoint/2010/main" val="82136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r>
              <a:rPr lang="en-GB" dirty="0" err="1" smtClean="0">
                <a:effectLst/>
                <a:latin typeface="Times New Roman"/>
                <a:ea typeface="Times New Roman"/>
              </a:rPr>
              <a:t>Allelopathy</a:t>
            </a:r>
            <a:r>
              <a:rPr lang="en-GB" dirty="0" smtClean="0">
                <a:effectLst/>
                <a:latin typeface="Times New Roman"/>
                <a:ea typeface="Times New Roman"/>
              </a:rPr>
              <a:t> refers to a mechanism by which a plant interacts with another by chemical compounds. The effects of this can be stimulatory, but often they are inhibitory (Rice 1984). </a:t>
            </a:r>
            <a:r>
              <a:rPr lang="en-US" dirty="0" err="1" smtClean="0">
                <a:solidFill>
                  <a:srgbClr val="000000"/>
                </a:solidFill>
                <a:effectLst/>
                <a:latin typeface="Times New Roman"/>
                <a:ea typeface="Times New Roman"/>
              </a:rPr>
              <a:t>Allelopathy</a:t>
            </a:r>
            <a:r>
              <a:rPr lang="en-US" dirty="0" smtClean="0">
                <a:solidFill>
                  <a:srgbClr val="000000"/>
                </a:solidFill>
                <a:effectLst/>
                <a:latin typeface="Times New Roman"/>
                <a:ea typeface="Times New Roman"/>
              </a:rPr>
              <a:t> is defined as the direct or indirect, harmful of beneficial effects of one plant on another through the production of chemical compounds that escape into the environment (</a:t>
            </a:r>
            <a:r>
              <a:rPr lang="en-GB" dirty="0" err="1" smtClean="0">
                <a:effectLst/>
                <a:latin typeface="Times New Roman"/>
                <a:ea typeface="Times New Roman"/>
              </a:rPr>
              <a:t>Dabgar</a:t>
            </a:r>
            <a:r>
              <a:rPr lang="en-GB" dirty="0" smtClean="0">
                <a:effectLst/>
                <a:latin typeface="Times New Roman"/>
                <a:ea typeface="Times New Roman"/>
              </a:rPr>
              <a:t> Y.D. and B.A. </a:t>
            </a:r>
            <a:r>
              <a:rPr lang="en-GB" dirty="0" err="1" smtClean="0">
                <a:effectLst/>
                <a:latin typeface="Times New Roman"/>
                <a:ea typeface="Times New Roman"/>
              </a:rPr>
              <a:t>Kumbhar</a:t>
            </a:r>
            <a:r>
              <a:rPr lang="en-GB" dirty="0" smtClean="0">
                <a:effectLst/>
                <a:latin typeface="Times New Roman"/>
                <a:ea typeface="Times New Roman"/>
              </a:rPr>
              <a:t>, 2010</a:t>
            </a:r>
            <a:r>
              <a:rPr lang="en-US" dirty="0" smtClean="0">
                <a:solidFill>
                  <a:srgbClr val="000000"/>
                </a:solidFill>
                <a:effectLst/>
                <a:latin typeface="Times New Roman"/>
                <a:ea typeface="Times New Roman"/>
              </a:rPr>
              <a:t>). </a:t>
            </a:r>
            <a:r>
              <a:rPr lang="en-GB" dirty="0" smtClean="0">
                <a:effectLst/>
                <a:latin typeface="Times New Roman"/>
                <a:ea typeface="Times New Roman"/>
              </a:rPr>
              <a:t>Hence </a:t>
            </a:r>
            <a:r>
              <a:rPr lang="en-GB" dirty="0" err="1" smtClean="0">
                <a:effectLst/>
                <a:latin typeface="Times New Roman"/>
                <a:ea typeface="Times New Roman"/>
              </a:rPr>
              <a:t>allelopathy</a:t>
            </a:r>
            <a:r>
              <a:rPr lang="en-GB" dirty="0" smtClean="0">
                <a:effectLst/>
                <a:latin typeface="Times New Roman"/>
                <a:ea typeface="Times New Roman"/>
              </a:rPr>
              <a:t> is an important factor in plant ecology, because it can affect the distribution patterns of plants and at the same time often decreases the biodiversity of the ecosystem </a:t>
            </a:r>
            <a:endParaRPr lang="en-IN" dirty="0"/>
          </a:p>
        </p:txBody>
      </p:sp>
    </p:spTree>
    <p:extLst>
      <p:ext uri="{BB962C8B-B14F-4D97-AF65-F5344CB8AC3E}">
        <p14:creationId xmlns:p14="http://schemas.microsoft.com/office/powerpoint/2010/main" val="399075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txBody>
          <a:bodyPr>
            <a:spAutoFit/>
          </a:bodyPr>
          <a:lstStyle/>
          <a:p>
            <a:r>
              <a:rPr lang="en-US" dirty="0" smtClean="0">
                <a:solidFill>
                  <a:srgbClr val="000000"/>
                </a:solidFill>
                <a:effectLst/>
                <a:latin typeface="Times New Roman"/>
                <a:ea typeface="Times New Roman"/>
              </a:rPr>
              <a:t>The present  experiments were conducted under laboratory conditions at the New Arts, Commerce and Science College, </a:t>
            </a:r>
            <a:r>
              <a:rPr lang="en-US" dirty="0" err="1" smtClean="0">
                <a:solidFill>
                  <a:srgbClr val="000000"/>
                </a:solidFill>
                <a:effectLst/>
                <a:latin typeface="Times New Roman"/>
                <a:ea typeface="Times New Roman"/>
              </a:rPr>
              <a:t>Parner</a:t>
            </a:r>
            <a:r>
              <a:rPr lang="en-US" dirty="0" smtClean="0">
                <a:solidFill>
                  <a:srgbClr val="000000"/>
                </a:solidFill>
                <a:effectLst/>
                <a:latin typeface="Times New Roman"/>
                <a:ea typeface="Times New Roman"/>
              </a:rPr>
              <a:t>, Dist. </a:t>
            </a:r>
            <a:r>
              <a:rPr lang="en-US" dirty="0" err="1" smtClean="0">
                <a:solidFill>
                  <a:srgbClr val="000000"/>
                </a:solidFill>
                <a:effectLst/>
                <a:latin typeface="Times New Roman"/>
                <a:ea typeface="Times New Roman"/>
              </a:rPr>
              <a:t>Ahmednagar</a:t>
            </a:r>
            <a:r>
              <a:rPr lang="en-US" dirty="0" smtClean="0">
                <a:solidFill>
                  <a:srgbClr val="000000"/>
                </a:solidFill>
                <a:effectLst/>
                <a:latin typeface="Times New Roman"/>
                <a:ea typeface="Times New Roman"/>
              </a:rPr>
              <a:t>, Maharashtra, India. The healthy weeds  of </a:t>
            </a:r>
            <a:r>
              <a:rPr lang="en-US" i="1" dirty="0" err="1" smtClean="0">
                <a:solidFill>
                  <a:srgbClr val="000000"/>
                </a:solidFill>
                <a:effectLst/>
                <a:latin typeface="Times New Roman"/>
                <a:ea typeface="Times New Roman"/>
              </a:rPr>
              <a:t>Alternanthera</a:t>
            </a:r>
            <a:r>
              <a:rPr lang="en-US" i="1" dirty="0" smtClean="0">
                <a:solidFill>
                  <a:srgbClr val="000000"/>
                </a:solidFill>
                <a:effectLst/>
                <a:latin typeface="Times New Roman"/>
                <a:ea typeface="Times New Roman"/>
              </a:rPr>
              <a:t> </a:t>
            </a:r>
            <a:r>
              <a:rPr lang="en-US" i="1" dirty="0" err="1" smtClean="0">
                <a:solidFill>
                  <a:srgbClr val="000000"/>
                </a:solidFill>
                <a:effectLst/>
                <a:latin typeface="Times New Roman"/>
                <a:ea typeface="Times New Roman"/>
              </a:rPr>
              <a:t>sessilis</a:t>
            </a:r>
            <a:r>
              <a:rPr lang="en-US" i="1" dirty="0" smtClean="0">
                <a:solidFill>
                  <a:srgbClr val="000000"/>
                </a:solidFill>
                <a:effectLst/>
                <a:latin typeface="Times New Roman"/>
                <a:ea typeface="Times New Roman"/>
              </a:rPr>
              <a:t>, </a:t>
            </a:r>
            <a:r>
              <a:rPr lang="en-US" dirty="0" smtClean="0">
                <a:solidFill>
                  <a:srgbClr val="000000"/>
                </a:solidFill>
                <a:effectLst/>
                <a:latin typeface="Times New Roman"/>
                <a:ea typeface="Times New Roman"/>
              </a:rPr>
              <a:t>L were collected from agricultural fields in </a:t>
            </a:r>
            <a:r>
              <a:rPr lang="en-US" dirty="0" err="1" smtClean="0">
                <a:solidFill>
                  <a:srgbClr val="000000"/>
                </a:solidFill>
                <a:effectLst/>
                <a:latin typeface="Times New Roman"/>
                <a:ea typeface="Times New Roman"/>
              </a:rPr>
              <a:t>Parner</a:t>
            </a:r>
            <a:r>
              <a:rPr lang="en-US" dirty="0" smtClean="0">
                <a:solidFill>
                  <a:srgbClr val="000000"/>
                </a:solidFill>
                <a:effectLst/>
                <a:latin typeface="Times New Roman"/>
                <a:ea typeface="Times New Roman"/>
              </a:rPr>
              <a:t>. 10g fresh leaves and aerial plant parts of </a:t>
            </a:r>
            <a:r>
              <a:rPr lang="en-US" i="1" dirty="0" err="1" smtClean="0">
                <a:solidFill>
                  <a:srgbClr val="000000"/>
                </a:solidFill>
                <a:effectLst/>
                <a:latin typeface="Times New Roman"/>
                <a:ea typeface="Times New Roman"/>
              </a:rPr>
              <a:t>Alternanthera</a:t>
            </a:r>
            <a:r>
              <a:rPr lang="en-US" i="1" dirty="0" smtClean="0">
                <a:solidFill>
                  <a:srgbClr val="000000"/>
                </a:solidFill>
                <a:effectLst/>
                <a:latin typeface="Times New Roman"/>
                <a:ea typeface="Times New Roman"/>
              </a:rPr>
              <a:t> </a:t>
            </a:r>
            <a:r>
              <a:rPr lang="en-US" i="1" dirty="0" err="1" smtClean="0">
                <a:solidFill>
                  <a:srgbClr val="000000"/>
                </a:solidFill>
                <a:effectLst/>
                <a:latin typeface="Times New Roman"/>
                <a:ea typeface="Times New Roman"/>
              </a:rPr>
              <a:t>sessilis</a:t>
            </a:r>
            <a:r>
              <a:rPr lang="en-US" i="1" dirty="0" smtClean="0">
                <a:solidFill>
                  <a:srgbClr val="000000"/>
                </a:solidFill>
                <a:effectLst/>
                <a:latin typeface="Times New Roman"/>
                <a:ea typeface="Times New Roman"/>
              </a:rPr>
              <a:t>, </a:t>
            </a:r>
            <a:r>
              <a:rPr lang="en-US" dirty="0" smtClean="0">
                <a:solidFill>
                  <a:srgbClr val="000000"/>
                </a:solidFill>
                <a:effectLst/>
                <a:latin typeface="Times New Roman"/>
                <a:ea typeface="Times New Roman"/>
              </a:rPr>
              <a:t>L were homogenized in 10 ml distilled water. Then it was filtered through </a:t>
            </a:r>
            <a:r>
              <a:rPr lang="en-US" dirty="0" err="1" smtClean="0">
                <a:solidFill>
                  <a:srgbClr val="000000"/>
                </a:solidFill>
                <a:effectLst/>
                <a:latin typeface="Times New Roman"/>
                <a:ea typeface="Times New Roman"/>
              </a:rPr>
              <a:t>Whatman</a:t>
            </a:r>
            <a:r>
              <a:rPr lang="en-US" dirty="0" smtClean="0">
                <a:solidFill>
                  <a:srgbClr val="000000"/>
                </a:solidFill>
                <a:effectLst/>
                <a:latin typeface="Times New Roman"/>
                <a:ea typeface="Times New Roman"/>
              </a:rPr>
              <a:t> No.1 filter paper and volume was made to 100 ml with distilled water.</a:t>
            </a:r>
            <a:endParaRPr lang="en-IN" dirty="0"/>
          </a:p>
        </p:txBody>
      </p:sp>
    </p:spTree>
    <p:extLst>
      <p:ext uri="{BB962C8B-B14F-4D97-AF65-F5344CB8AC3E}">
        <p14:creationId xmlns:p14="http://schemas.microsoft.com/office/powerpoint/2010/main" val="184030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58847"/>
            <a:ext cx="4572000" cy="6740307"/>
          </a:xfrm>
          <a:prstGeom prst="rect">
            <a:avLst/>
          </a:prstGeom>
        </p:spPr>
        <p:txBody>
          <a:bodyPr>
            <a:spAutoFit/>
          </a:bodyPr>
          <a:lstStyle/>
          <a:p>
            <a:pPr indent="828040" algn="just">
              <a:lnSpc>
                <a:spcPct val="150000"/>
              </a:lnSpc>
              <a:spcAft>
                <a:spcPts val="0"/>
              </a:spcAft>
            </a:pPr>
            <a:r>
              <a:rPr lang="en-US" dirty="0" smtClean="0">
                <a:solidFill>
                  <a:srgbClr val="000000"/>
                </a:solidFill>
                <a:effectLst/>
                <a:latin typeface="Times New Roman"/>
                <a:ea typeface="Times New Roman"/>
              </a:rPr>
              <a:t>This solution was treated as stock solution. 25, 50, 75 and 100% concentration  of stock solutions were prepared for treatment. </a:t>
            </a:r>
            <a:r>
              <a:rPr lang="en-US" i="1" dirty="0" err="1" smtClean="0">
                <a:solidFill>
                  <a:srgbClr val="000000"/>
                </a:solidFill>
                <a:effectLst/>
                <a:latin typeface="Times New Roman"/>
                <a:ea typeface="Times New Roman"/>
              </a:rPr>
              <a:t>Cicer</a:t>
            </a:r>
            <a:r>
              <a:rPr lang="en-US" i="1" dirty="0" smtClean="0">
                <a:solidFill>
                  <a:srgbClr val="000000"/>
                </a:solidFill>
                <a:effectLst/>
                <a:latin typeface="Times New Roman"/>
                <a:ea typeface="Times New Roman"/>
              </a:rPr>
              <a:t> </a:t>
            </a:r>
            <a:r>
              <a:rPr lang="en-US" i="1" dirty="0" err="1" smtClean="0">
                <a:solidFill>
                  <a:srgbClr val="000000"/>
                </a:solidFill>
                <a:effectLst/>
                <a:latin typeface="Times New Roman"/>
                <a:ea typeface="Times New Roman"/>
              </a:rPr>
              <a:t>arientum</a:t>
            </a:r>
            <a:r>
              <a:rPr lang="en-US" dirty="0" smtClean="0">
                <a:solidFill>
                  <a:srgbClr val="000000"/>
                </a:solidFill>
                <a:effectLst/>
                <a:latin typeface="Times New Roman"/>
                <a:ea typeface="Times New Roman"/>
              </a:rPr>
              <a:t> L seeds of uniform size were selected and were kept in </a:t>
            </a:r>
            <a:r>
              <a:rPr lang="en-US" dirty="0" err="1" smtClean="0">
                <a:solidFill>
                  <a:srgbClr val="000000"/>
                </a:solidFill>
                <a:effectLst/>
                <a:latin typeface="Times New Roman"/>
                <a:ea typeface="Times New Roman"/>
              </a:rPr>
              <a:t>petriplates</a:t>
            </a:r>
            <a:r>
              <a:rPr lang="en-US" dirty="0" smtClean="0">
                <a:solidFill>
                  <a:srgbClr val="000000"/>
                </a:solidFill>
                <a:effectLst/>
                <a:latin typeface="Times New Roman"/>
                <a:ea typeface="Times New Roman"/>
              </a:rPr>
              <a:t> containing 25, 50, 75 and 100% concentrations of weed extracts for 12 hours. Simultaneously control was made using distilled water. 24 </a:t>
            </a:r>
            <a:r>
              <a:rPr lang="en-US" dirty="0" err="1" smtClean="0">
                <a:solidFill>
                  <a:srgbClr val="000000"/>
                </a:solidFill>
                <a:effectLst/>
                <a:latin typeface="Times New Roman"/>
                <a:ea typeface="Times New Roman"/>
              </a:rPr>
              <a:t>hrs</a:t>
            </a:r>
            <a:r>
              <a:rPr lang="en-US" dirty="0" smtClean="0">
                <a:solidFill>
                  <a:srgbClr val="000000"/>
                </a:solidFill>
                <a:effectLst/>
                <a:latin typeface="Times New Roman"/>
                <a:ea typeface="Times New Roman"/>
              </a:rPr>
              <a:t> treated ten wheat seeds were kept in sterile </a:t>
            </a:r>
            <a:r>
              <a:rPr lang="en-US" dirty="0" err="1" smtClean="0">
                <a:solidFill>
                  <a:srgbClr val="000000"/>
                </a:solidFill>
                <a:effectLst/>
                <a:latin typeface="Times New Roman"/>
                <a:ea typeface="Times New Roman"/>
              </a:rPr>
              <a:t>petriplates</a:t>
            </a:r>
            <a:r>
              <a:rPr lang="en-US" dirty="0" smtClean="0">
                <a:solidFill>
                  <a:srgbClr val="000000"/>
                </a:solidFill>
                <a:effectLst/>
                <a:latin typeface="Times New Roman"/>
                <a:ea typeface="Times New Roman"/>
              </a:rPr>
              <a:t>  over filter paper at room temperature. The filter paper was moistened with 10 ml distilled water and distilled water was supplied to the seedlings uniformly, as and when required. The germination of seeds was observed </a:t>
            </a:r>
            <a:r>
              <a:rPr lang="en-US" dirty="0" err="1" smtClean="0">
                <a:solidFill>
                  <a:srgbClr val="000000"/>
                </a:solidFill>
                <a:effectLst/>
                <a:latin typeface="Times New Roman"/>
                <a:ea typeface="Times New Roman"/>
              </a:rPr>
              <a:t>upto</a:t>
            </a:r>
            <a:r>
              <a:rPr lang="en-US" dirty="0" smtClean="0">
                <a:solidFill>
                  <a:srgbClr val="000000"/>
                </a:solidFill>
                <a:effectLst/>
                <a:latin typeface="Times New Roman"/>
                <a:ea typeface="Times New Roman"/>
              </a:rPr>
              <a:t> 24 hours and root, shoot length was measured </a:t>
            </a:r>
            <a:r>
              <a:rPr lang="en-US" dirty="0" err="1" smtClean="0">
                <a:solidFill>
                  <a:srgbClr val="000000"/>
                </a:solidFill>
                <a:effectLst/>
                <a:latin typeface="Times New Roman"/>
                <a:ea typeface="Times New Roman"/>
              </a:rPr>
              <a:t>upto</a:t>
            </a:r>
            <a:r>
              <a:rPr lang="en-US" dirty="0" smtClean="0">
                <a:solidFill>
                  <a:srgbClr val="000000"/>
                </a:solidFill>
                <a:effectLst/>
                <a:latin typeface="Times New Roman"/>
                <a:ea typeface="Times New Roman"/>
              </a:rPr>
              <a:t> 144 hours at an interval of 24 hours.</a:t>
            </a:r>
            <a:endParaRPr lang="en-IN" dirty="0">
              <a:effectLst/>
              <a:latin typeface="Times New Roman"/>
              <a:ea typeface="Times New Roman"/>
            </a:endParaRPr>
          </a:p>
        </p:txBody>
      </p:sp>
    </p:spTree>
    <p:extLst>
      <p:ext uri="{BB962C8B-B14F-4D97-AF65-F5344CB8AC3E}">
        <p14:creationId xmlns:p14="http://schemas.microsoft.com/office/powerpoint/2010/main" val="242600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pPr algn="ctr">
              <a:lnSpc>
                <a:spcPct val="150000"/>
              </a:lnSpc>
              <a:spcAft>
                <a:spcPts val="0"/>
              </a:spcAft>
            </a:pPr>
            <a:r>
              <a:rPr lang="en-US" b="1" dirty="0" smtClean="0">
                <a:solidFill>
                  <a:srgbClr val="000000"/>
                </a:solidFill>
                <a:effectLst/>
                <a:latin typeface="Times New Roman"/>
                <a:ea typeface="Times New Roman"/>
              </a:rPr>
              <a:t>RESULTS AND DISCUSSION</a:t>
            </a:r>
            <a:endParaRPr lang="en-IN" dirty="0" smtClean="0">
              <a:effectLst/>
              <a:latin typeface="Times New Roman"/>
              <a:ea typeface="Times New Roman"/>
            </a:endParaRPr>
          </a:p>
          <a:p>
            <a:pPr algn="ctr">
              <a:lnSpc>
                <a:spcPct val="150000"/>
              </a:lnSpc>
              <a:spcAft>
                <a:spcPts val="0"/>
              </a:spcAft>
            </a:pPr>
            <a:r>
              <a:rPr lang="en-US" b="1" dirty="0" smtClean="0">
                <a:solidFill>
                  <a:srgbClr val="000000"/>
                </a:solidFill>
                <a:effectLst/>
                <a:latin typeface="Times New Roman"/>
                <a:ea typeface="Times New Roman"/>
              </a:rPr>
              <a:t> </a:t>
            </a:r>
            <a:endParaRPr lang="en-IN" dirty="0" smtClean="0">
              <a:effectLst/>
              <a:latin typeface="Times New Roman"/>
              <a:ea typeface="Times New Roman"/>
            </a:endParaRPr>
          </a:p>
          <a:p>
            <a:r>
              <a:rPr lang="en-US" dirty="0" smtClean="0">
                <a:solidFill>
                  <a:srgbClr val="000000"/>
                </a:solidFill>
                <a:effectLst/>
                <a:latin typeface="Times New Roman"/>
                <a:ea typeface="Times New Roman"/>
              </a:rPr>
              <a:t>The effects of the aqueous extracts of </a:t>
            </a:r>
            <a:r>
              <a:rPr lang="en-US" i="1" dirty="0" err="1" smtClean="0">
                <a:solidFill>
                  <a:srgbClr val="000000"/>
                </a:solidFill>
                <a:effectLst/>
                <a:latin typeface="Times New Roman"/>
                <a:ea typeface="Times New Roman"/>
              </a:rPr>
              <a:t>Alternanthera</a:t>
            </a:r>
            <a:r>
              <a:rPr lang="en-US" i="1" dirty="0" smtClean="0">
                <a:solidFill>
                  <a:srgbClr val="000000"/>
                </a:solidFill>
                <a:effectLst/>
                <a:latin typeface="Times New Roman"/>
                <a:ea typeface="Times New Roman"/>
              </a:rPr>
              <a:t> </a:t>
            </a:r>
            <a:r>
              <a:rPr lang="en-US" i="1" dirty="0" err="1" smtClean="0">
                <a:solidFill>
                  <a:srgbClr val="000000"/>
                </a:solidFill>
                <a:effectLst/>
                <a:latin typeface="Times New Roman"/>
                <a:ea typeface="Times New Roman"/>
              </a:rPr>
              <a:t>sessilis</a:t>
            </a:r>
            <a:r>
              <a:rPr lang="en-US" dirty="0" smtClean="0">
                <a:solidFill>
                  <a:srgbClr val="000000"/>
                </a:solidFill>
                <a:effectLst/>
                <a:latin typeface="Times New Roman"/>
                <a:ea typeface="Times New Roman"/>
              </a:rPr>
              <a:t> on the seed germination and seedling growth of </a:t>
            </a:r>
            <a:r>
              <a:rPr lang="en-US" i="1" dirty="0" err="1" smtClean="0">
                <a:solidFill>
                  <a:srgbClr val="000000"/>
                </a:solidFill>
                <a:effectLst/>
                <a:latin typeface="Times New Roman"/>
                <a:ea typeface="Times New Roman"/>
              </a:rPr>
              <a:t>Cicer</a:t>
            </a:r>
            <a:r>
              <a:rPr lang="en-US" i="1" dirty="0" smtClean="0">
                <a:solidFill>
                  <a:srgbClr val="000000"/>
                </a:solidFill>
                <a:effectLst/>
                <a:latin typeface="Times New Roman"/>
                <a:ea typeface="Times New Roman"/>
              </a:rPr>
              <a:t> </a:t>
            </a:r>
            <a:r>
              <a:rPr lang="en-US" i="1" dirty="0" err="1" smtClean="0">
                <a:solidFill>
                  <a:srgbClr val="000000"/>
                </a:solidFill>
                <a:effectLst/>
                <a:latin typeface="Times New Roman"/>
                <a:ea typeface="Times New Roman"/>
              </a:rPr>
              <a:t>arientum</a:t>
            </a:r>
            <a:r>
              <a:rPr lang="en-US" dirty="0" smtClean="0">
                <a:solidFill>
                  <a:srgbClr val="000000"/>
                </a:solidFill>
                <a:effectLst/>
                <a:latin typeface="Times New Roman"/>
                <a:ea typeface="Times New Roman"/>
              </a:rPr>
              <a:t> L. are shown in Table 1. It is  clear from the  observed  results that, the seed germination was  stimulated in 25 % concentration compared to all concentrations of test weeds and control.</a:t>
            </a:r>
            <a:endParaRPr lang="en-IN" dirty="0"/>
          </a:p>
        </p:txBody>
      </p:sp>
    </p:spTree>
    <p:extLst>
      <p:ext uri="{BB962C8B-B14F-4D97-AF65-F5344CB8AC3E}">
        <p14:creationId xmlns:p14="http://schemas.microsoft.com/office/powerpoint/2010/main" val="388966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solidFill>
                  <a:srgbClr val="000000"/>
                </a:solidFill>
                <a:effectLst/>
                <a:latin typeface="Times New Roman"/>
                <a:ea typeface="Times New Roman"/>
              </a:rPr>
              <a:t>However, 50% , 75% and 100% of concentration of </a:t>
            </a:r>
            <a:r>
              <a:rPr lang="en-US" i="1" dirty="0" smtClean="0">
                <a:solidFill>
                  <a:srgbClr val="000000"/>
                </a:solidFill>
                <a:effectLst/>
                <a:latin typeface="Times New Roman"/>
                <a:ea typeface="Times New Roman"/>
              </a:rPr>
              <a:t>A. </a:t>
            </a:r>
            <a:r>
              <a:rPr lang="en-US" i="1" dirty="0" err="1" smtClean="0">
                <a:solidFill>
                  <a:srgbClr val="000000"/>
                </a:solidFill>
                <a:effectLst/>
                <a:latin typeface="Times New Roman"/>
                <a:ea typeface="Times New Roman"/>
              </a:rPr>
              <a:t>sessilis</a:t>
            </a:r>
            <a:r>
              <a:rPr lang="en-US" i="1" dirty="0" smtClean="0">
                <a:solidFill>
                  <a:srgbClr val="000000"/>
                </a:solidFill>
                <a:effectLst/>
                <a:latin typeface="Times New Roman"/>
                <a:ea typeface="Times New Roman"/>
              </a:rPr>
              <a:t> </a:t>
            </a:r>
            <a:r>
              <a:rPr lang="en-US" dirty="0" smtClean="0">
                <a:solidFill>
                  <a:srgbClr val="000000"/>
                </a:solidFill>
                <a:effectLst/>
                <a:latin typeface="Times New Roman"/>
                <a:ea typeface="Times New Roman"/>
              </a:rPr>
              <a:t>extracts was recorded marked inhibition in seed  germination. In case of root growth response of was also positive and 25% concentration showed highest root growth compared to control. </a:t>
            </a:r>
            <a:endParaRPr lang="en-IN" dirty="0"/>
          </a:p>
        </p:txBody>
      </p:sp>
    </p:spTree>
    <p:extLst>
      <p:ext uri="{BB962C8B-B14F-4D97-AF65-F5344CB8AC3E}">
        <p14:creationId xmlns:p14="http://schemas.microsoft.com/office/powerpoint/2010/main" val="3846069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solidFill>
                  <a:srgbClr val="000000"/>
                </a:solidFill>
                <a:effectLst/>
                <a:latin typeface="Times New Roman"/>
                <a:ea typeface="Times New Roman"/>
              </a:rPr>
              <a:t>On the other hand the response of shoot growth was somewhat parallel to root. Except 25% concentration all other concentrations of </a:t>
            </a:r>
            <a:r>
              <a:rPr lang="en-US" i="1" dirty="0" smtClean="0">
                <a:solidFill>
                  <a:srgbClr val="000000"/>
                </a:solidFill>
                <a:effectLst/>
                <a:latin typeface="Times New Roman"/>
                <a:ea typeface="Times New Roman"/>
              </a:rPr>
              <a:t>A. </a:t>
            </a:r>
            <a:r>
              <a:rPr lang="en-US" i="1" dirty="0" err="1" smtClean="0">
                <a:solidFill>
                  <a:srgbClr val="000000"/>
                </a:solidFill>
                <a:effectLst/>
                <a:latin typeface="Times New Roman"/>
                <a:ea typeface="Times New Roman"/>
              </a:rPr>
              <a:t>sessilis</a:t>
            </a:r>
            <a:r>
              <a:rPr lang="en-US" i="1" dirty="0" smtClean="0">
                <a:solidFill>
                  <a:srgbClr val="000000"/>
                </a:solidFill>
                <a:effectLst/>
                <a:latin typeface="Times New Roman"/>
                <a:ea typeface="Times New Roman"/>
              </a:rPr>
              <a:t> </a:t>
            </a:r>
            <a:r>
              <a:rPr lang="en-US" dirty="0" smtClean="0">
                <a:solidFill>
                  <a:srgbClr val="000000"/>
                </a:solidFill>
                <a:effectLst/>
                <a:latin typeface="Times New Roman"/>
                <a:ea typeface="Times New Roman"/>
              </a:rPr>
              <a:t>extract showed marked inhibition  in root and shoot length, but the maximum inhibition  of root length and shoot length was found in  100% concentration. </a:t>
            </a:r>
            <a:endParaRPr lang="en-IN" dirty="0"/>
          </a:p>
        </p:txBody>
      </p:sp>
    </p:spTree>
    <p:extLst>
      <p:ext uri="{BB962C8B-B14F-4D97-AF65-F5344CB8AC3E}">
        <p14:creationId xmlns:p14="http://schemas.microsoft.com/office/powerpoint/2010/main" val="360691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344088"/>
            <a:ext cx="4572000" cy="2169825"/>
          </a:xfrm>
          <a:prstGeom prst="rect">
            <a:avLst/>
          </a:prstGeom>
        </p:spPr>
        <p:txBody>
          <a:bodyPr>
            <a:spAutoFit/>
          </a:bodyPr>
          <a:lstStyle/>
          <a:p>
            <a:pPr indent="828040" algn="just">
              <a:lnSpc>
                <a:spcPct val="150000"/>
              </a:lnSpc>
              <a:spcAft>
                <a:spcPts val="0"/>
              </a:spcAft>
            </a:pPr>
            <a:r>
              <a:rPr lang="en-US" dirty="0" smtClean="0">
                <a:solidFill>
                  <a:srgbClr val="000000"/>
                </a:solidFill>
                <a:effectLst/>
                <a:latin typeface="Times New Roman"/>
                <a:ea typeface="Times New Roman"/>
              </a:rPr>
              <a:t>It indicates that lower concentration of </a:t>
            </a:r>
            <a:r>
              <a:rPr lang="en-US" i="1" dirty="0" smtClean="0">
                <a:solidFill>
                  <a:srgbClr val="000000"/>
                </a:solidFill>
                <a:effectLst/>
                <a:latin typeface="Times New Roman"/>
                <a:ea typeface="Times New Roman"/>
              </a:rPr>
              <a:t>A. </a:t>
            </a:r>
            <a:r>
              <a:rPr lang="en-US" i="1" dirty="0" err="1" smtClean="0">
                <a:solidFill>
                  <a:srgbClr val="000000"/>
                </a:solidFill>
                <a:effectLst/>
                <a:latin typeface="Times New Roman"/>
                <a:ea typeface="Times New Roman"/>
              </a:rPr>
              <a:t>sessilis</a:t>
            </a:r>
            <a:r>
              <a:rPr lang="en-US" dirty="0" smtClean="0">
                <a:solidFill>
                  <a:srgbClr val="000000"/>
                </a:solidFill>
                <a:effectLst/>
                <a:latin typeface="Times New Roman"/>
                <a:ea typeface="Times New Roman"/>
              </a:rPr>
              <a:t> increase the germination, and seedling growth and the higher concentration (50, 75 and 100%) of all extracts have been negative response to the growth of seedlings.</a:t>
            </a:r>
            <a:endParaRPr lang="en-IN" dirty="0">
              <a:effectLst/>
              <a:latin typeface="Times New Roman"/>
              <a:ea typeface="Times New Roman"/>
            </a:endParaRPr>
          </a:p>
        </p:txBody>
      </p:sp>
    </p:spTree>
    <p:extLst>
      <p:ext uri="{BB962C8B-B14F-4D97-AF65-F5344CB8AC3E}">
        <p14:creationId xmlns:p14="http://schemas.microsoft.com/office/powerpoint/2010/main" val="81882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GB" dirty="0" smtClean="0">
                <a:effectLst/>
                <a:latin typeface="Times New Roman"/>
                <a:ea typeface="Times New Roman"/>
              </a:rPr>
              <a:t>This results are similar to various other findings.  It is observed that  </a:t>
            </a:r>
            <a:r>
              <a:rPr lang="en-GB" dirty="0" err="1" smtClean="0">
                <a:effectLst/>
                <a:latin typeface="Times New Roman"/>
                <a:ea typeface="Times New Roman"/>
              </a:rPr>
              <a:t>neem</a:t>
            </a:r>
            <a:r>
              <a:rPr lang="en-GB" dirty="0" smtClean="0">
                <a:effectLst/>
                <a:latin typeface="Times New Roman"/>
                <a:ea typeface="Times New Roman"/>
              </a:rPr>
              <a:t> leaf extract has caused significant increase in root as well as shoot length in </a:t>
            </a:r>
            <a:r>
              <a:rPr lang="en-GB" i="1" dirty="0" err="1" smtClean="0">
                <a:effectLst/>
                <a:latin typeface="Times New Roman"/>
                <a:ea typeface="Times New Roman"/>
              </a:rPr>
              <a:t>Trigonella</a:t>
            </a:r>
            <a:r>
              <a:rPr lang="en-GB" dirty="0" smtClean="0">
                <a:effectLst/>
                <a:latin typeface="Times New Roman"/>
                <a:ea typeface="Times New Roman"/>
              </a:rPr>
              <a:t> seedlings over control (</a:t>
            </a:r>
            <a:r>
              <a:rPr lang="en-GB" dirty="0" err="1" smtClean="0">
                <a:effectLst/>
                <a:latin typeface="Times New Roman"/>
                <a:ea typeface="Times New Roman"/>
              </a:rPr>
              <a:t>Aher</a:t>
            </a:r>
            <a:r>
              <a:rPr lang="en-GB" dirty="0" smtClean="0">
                <a:effectLst/>
                <a:latin typeface="Times New Roman"/>
                <a:ea typeface="Times New Roman"/>
              </a:rPr>
              <a:t>, 2009). </a:t>
            </a:r>
            <a:endParaRPr lang="en-IN" dirty="0"/>
          </a:p>
        </p:txBody>
      </p:sp>
    </p:spTree>
    <p:extLst>
      <p:ext uri="{BB962C8B-B14F-4D97-AF65-F5344CB8AC3E}">
        <p14:creationId xmlns:p14="http://schemas.microsoft.com/office/powerpoint/2010/main" val="2498472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651</Words>
  <Application>Microsoft Office PowerPoint</Application>
  <PresentationFormat>On-screen Show (4:3)</PresentationFormat>
  <Paragraphs>49</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ALLELOPATHIC EFFECT OF  C YNADON DACTYLON EXTRACT ON SORGHUM VULGARE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Thanks…</vt:lpstr>
    </vt:vector>
  </TitlesOfParts>
  <Company>0wn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ALLELOPATHIC EFFECT OF  C YNADON DACTYLON EXTRACT ON SORGHUM VULGARE</dc:title>
  <dc:creator>0wner</dc:creator>
  <cp:lastModifiedBy>0wner</cp:lastModifiedBy>
  <cp:revision>4</cp:revision>
  <dcterms:created xsi:type="dcterms:W3CDTF">2017-01-07T06:53:28Z</dcterms:created>
  <dcterms:modified xsi:type="dcterms:W3CDTF">2017-01-09T09:40:11Z</dcterms:modified>
</cp:coreProperties>
</file>